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
  <p:sldMasterIdLst>
    <p:sldMasterId id="2147483648" r:id="rId1"/>
  </p:sldMasterIdLst>
  <p:notesMasterIdLst>
    <p:notesMasterId r:id="rId4"/>
  </p:notesMasterIdLst>
  <p:handoutMasterIdLst>
    <p:handoutMasterId r:id="rId44"/>
  </p:handoutMasterIdLst>
  <p:sldIdLst>
    <p:sldId id="320" r:id="rId3"/>
    <p:sldId id="257" r:id="rId5"/>
    <p:sldId id="392" r:id="rId6"/>
    <p:sldId id="393" r:id="rId7"/>
    <p:sldId id="324" r:id="rId8"/>
    <p:sldId id="399" r:id="rId9"/>
    <p:sldId id="421" r:id="rId10"/>
    <p:sldId id="415" r:id="rId11"/>
    <p:sldId id="426" r:id="rId12"/>
    <p:sldId id="416" r:id="rId13"/>
    <p:sldId id="427" r:id="rId14"/>
    <p:sldId id="428" r:id="rId15"/>
    <p:sldId id="522" r:id="rId16"/>
    <p:sldId id="523" r:id="rId17"/>
    <p:sldId id="524" r:id="rId18"/>
    <p:sldId id="525" r:id="rId19"/>
    <p:sldId id="526" r:id="rId20"/>
    <p:sldId id="527" r:id="rId21"/>
    <p:sldId id="528" r:id="rId22"/>
    <p:sldId id="429" r:id="rId23"/>
    <p:sldId id="529" r:id="rId24"/>
    <p:sldId id="530" r:id="rId25"/>
    <p:sldId id="531" r:id="rId26"/>
    <p:sldId id="532" r:id="rId27"/>
    <p:sldId id="533" r:id="rId28"/>
    <p:sldId id="534" r:id="rId29"/>
    <p:sldId id="535" r:id="rId30"/>
    <p:sldId id="536" r:id="rId31"/>
    <p:sldId id="537" r:id="rId32"/>
    <p:sldId id="538" r:id="rId33"/>
    <p:sldId id="539" r:id="rId34"/>
    <p:sldId id="540" r:id="rId35"/>
    <p:sldId id="441" r:id="rId36"/>
    <p:sldId id="442" r:id="rId37"/>
    <p:sldId id="443" r:id="rId38"/>
    <p:sldId id="437" r:id="rId39"/>
    <p:sldId id="516" r:id="rId40"/>
    <p:sldId id="517" r:id="rId41"/>
    <p:sldId id="521" r:id="rId42"/>
    <p:sldId id="290" r:id="rId43"/>
  </p:sldIdLst>
  <p:sldSz cx="12192000" cy="6858000"/>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E2A"/>
    <a:srgbClr val="FFF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3" autoAdjust="0"/>
    <p:restoredTop sz="94269" autoAdjust="0"/>
  </p:normalViewPr>
  <p:slideViewPr>
    <p:cSldViewPr>
      <p:cViewPr>
        <p:scale>
          <a:sx n="75" d="100"/>
          <a:sy n="75" d="100"/>
        </p:scale>
        <p:origin x="-342"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7" d="100"/>
          <a:sy n="57" d="100"/>
        </p:scale>
        <p:origin x="-260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2F2291-03EE-45CC-9EB8-4542822F4F5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44E357-EC82-497F-AFF8-0693F5CD2CC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E247B2-856F-40EB-9C16-0E9EEE29A64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05C35-80D8-4ADA-8743-957172EB842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73EFCD-8799-4BC3-A95A-B4E4005754E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FC05C35-80D8-4ADA-8743-957172EB842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5480" y="1873859"/>
            <a:ext cx="10776520" cy="4984141"/>
          </a:xfrm>
          <a:prstGeom prst="rect">
            <a:avLst/>
          </a:prstGeom>
        </p:spPr>
      </p:pic>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7729" y="-20552"/>
            <a:ext cx="3674271" cy="6884733"/>
          </a:xfrm>
          <a:prstGeom prst="rect">
            <a:avLst/>
          </a:prstGeom>
        </p:spPr>
      </p:pic>
      <p:pic>
        <p:nvPicPr>
          <p:cNvPr id="2" name="图片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454879"/>
            <a:ext cx="5879976" cy="2403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3467616" cy="584775"/>
          </a:xfrm>
          <a:prstGeom prst="rect">
            <a:avLst/>
          </a:prstGeom>
          <a:noFill/>
        </p:spPr>
        <p:txBody>
          <a:bodyPr wrap="none" lIns="91440" tIns="45720" rIns="91440" bIns="45720" rtlCol="0">
            <a:spAutoFit/>
          </a:bodyPr>
          <a:lstStyle/>
          <a:p>
            <a:r>
              <a:rPr lang="zh-CN" altLang="en-US" sz="32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协同推进强化落实</a:t>
            </a:r>
            <a:endParaRPr lang="zh-CN" altLang="en-US" sz="32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6032421"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坚定文化自信，推动社会主义文化繁荣兴盛</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6647974"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提高保障和改善民生水平，加强和创新社会治理</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5416868"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加快生态文明体制改革，建设美丽中国</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7571303"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坚持走中国特色强军之路，全面推进国防和军队现代化</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4801314"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坚持“一国两制”，推进祖国统一</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6340197"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坚持和平发展道路，推动构建人类命运共同体</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8186857" cy="461665"/>
          </a:xfrm>
          <a:prstGeom prst="rect">
            <a:avLst/>
          </a:prstGeom>
          <a:noFill/>
        </p:spPr>
        <p:txBody>
          <a:bodyPr wrap="none" lIns="91440" tIns="45720" rIns="91440" bIns="45720" rtlCol="0">
            <a:spAutoFit/>
          </a:bodyPr>
          <a:lstStyle/>
          <a:p>
            <a:r>
              <a:rPr lang="zh-CN" altLang="en-US" sz="24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坚定不移全面从严治党，不断提高党的执政能力和领导水平</a:t>
            </a:r>
            <a:endParaRPr lang="zh-CN" altLang="en-US" sz="24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631504" y="218118"/>
            <a:ext cx="1515158" cy="707886"/>
          </a:xfrm>
          <a:prstGeom prst="rect">
            <a:avLst/>
          </a:prstGeom>
          <a:noFill/>
        </p:spPr>
        <p:txBody>
          <a:bodyPr wrap="none" lIns="91440" tIns="45720" rIns="91440" bIns="45720" rtlCol="0">
            <a:spAutoFit/>
          </a:bodyPr>
          <a:lstStyle/>
          <a:p>
            <a:r>
              <a:rPr lang="zh-CN" altLang="en-US" sz="40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结  语</a:t>
            </a:r>
            <a:endParaRPr lang="zh-CN" altLang="en-US" sz="40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807" y="159"/>
            <a:ext cx="12188388" cy="685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19199"/>
            <a:ext cx="12192000" cy="5638801"/>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transition spd="slow" advClick="0" advTm="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0000000我图PPT\00001PNG素材\01党委政府\天安门抽象.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487488" y="287368"/>
            <a:ext cx="5040560" cy="584775"/>
          </a:xfrm>
          <a:prstGeom prst="rect">
            <a:avLst/>
          </a:prstGeom>
          <a:noFill/>
        </p:spPr>
        <p:txBody>
          <a:bodyPr wrap="square" lIns="91440" tIns="45720" rIns="91440" bIns="45720" rtlCol="0">
            <a:spAutoFit/>
          </a:bodyPr>
          <a:lstStyle/>
          <a:p>
            <a:r>
              <a:rPr lang="zh-CN" altLang="en-US" sz="32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会议背景简介</a:t>
            </a:r>
            <a:endParaRPr lang="zh-CN" altLang="en-US" sz="32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ipe(down)">
                                      <p:cBhvr>
                                        <p:cTn id="15" dur="500"/>
                                        <p:tgtEl>
                                          <p:spTgt spid="2051"/>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487488" y="287368"/>
            <a:ext cx="6192688" cy="584775"/>
          </a:xfrm>
          <a:prstGeom prst="rect">
            <a:avLst/>
          </a:prstGeom>
          <a:noFill/>
        </p:spPr>
        <p:txBody>
          <a:bodyPr wrap="square" lIns="91440" tIns="45720" rIns="91440" bIns="45720" rtlCol="0">
            <a:spAutoFit/>
          </a:bodyPr>
          <a:lstStyle/>
          <a:p>
            <a:r>
              <a:rPr lang="zh-CN" altLang="en-US" sz="32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会议主要内容简介</a:t>
            </a:r>
            <a:endParaRPr lang="zh-CN" altLang="en-US" sz="32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487488" y="332656"/>
            <a:ext cx="7416824" cy="584775"/>
          </a:xfrm>
          <a:prstGeom prst="rect">
            <a:avLst/>
          </a:prstGeom>
          <a:noFill/>
        </p:spPr>
        <p:txBody>
          <a:bodyPr wrap="square" lIns="91440" tIns="45720" rIns="91440" bIns="45720" rtlCol="0">
            <a:spAutoFit/>
          </a:bodyPr>
          <a:lstStyle/>
          <a:p>
            <a:r>
              <a:rPr lang="zh-CN" altLang="en-US" sz="32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习近平心中的“好老师”</a:t>
            </a:r>
            <a:endParaRPr lang="zh-CN" altLang="en-US" sz="32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487488" y="287368"/>
            <a:ext cx="5616624" cy="584775"/>
          </a:xfrm>
          <a:prstGeom prst="rect">
            <a:avLst/>
          </a:prstGeom>
          <a:noFill/>
        </p:spPr>
        <p:txBody>
          <a:bodyPr wrap="square" lIns="91440" tIns="45720" rIns="91440" bIns="45720" rtlCol="0">
            <a:spAutoFit/>
          </a:bodyPr>
          <a:lstStyle/>
          <a:p>
            <a:r>
              <a:rPr lang="zh-CN" altLang="en-US" sz="32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习近平谈教育发展的金句</a:t>
            </a:r>
            <a:endParaRPr lang="zh-CN" altLang="en-US" sz="32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6680259"/>
            <a:ext cx="12192000" cy="177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userDrawn="1"/>
        </p:nvSpPr>
        <p:spPr>
          <a:xfrm>
            <a:off x="1" y="967777"/>
            <a:ext cx="12191999" cy="6095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10046147" y="68627"/>
            <a:ext cx="2145852" cy="8991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346257" y="287368"/>
            <a:ext cx="5519460" cy="584775"/>
          </a:xfrm>
          <a:prstGeom prst="rect">
            <a:avLst/>
          </a:prstGeom>
          <a:noFill/>
        </p:spPr>
        <p:txBody>
          <a:bodyPr wrap="none" lIns="91440" tIns="45720" rIns="91440" bIns="45720" rtlCol="0">
            <a:spAutoFit/>
          </a:bodyPr>
          <a:lstStyle/>
          <a:p>
            <a:r>
              <a:rPr lang="zh-CN" altLang="en-US" sz="3200" b="1" dirty="0" smtClean="0">
                <a:gradFill>
                  <a:gsLst>
                    <a:gs pos="0">
                      <a:srgbClr val="C00000"/>
                    </a:gs>
                    <a:gs pos="100000">
                      <a:srgbClr val="C00000"/>
                    </a:gs>
                  </a:gsLst>
                  <a:lin ang="5400000" scaled="0"/>
                </a:gradFill>
                <a:latin typeface="微软雅黑" panose="020B0503020204020204" charset="-122"/>
                <a:ea typeface="微软雅黑" panose="020B0503020204020204" charset="-122"/>
              </a:rPr>
              <a:t>加强党对国有金融机构的领导</a:t>
            </a:r>
            <a:endParaRPr lang="zh-CN" altLang="en-US" sz="3200" b="1" dirty="0">
              <a:gradFill>
                <a:gsLst>
                  <a:gs pos="0">
                    <a:srgbClr val="C00000"/>
                  </a:gs>
                  <a:gs pos="100000">
                    <a:srgbClr val="C00000"/>
                  </a:gs>
                </a:gsLst>
                <a:lin ang="5400000" scaled="0"/>
              </a:gradFill>
              <a:latin typeface="微软雅黑" panose="020B0503020204020204" charset="-122"/>
              <a:ea typeface="微软雅黑" panose="020B0503020204020204" charset="-122"/>
            </a:endParaRPr>
          </a:p>
        </p:txBody>
      </p:sp>
      <p:pic>
        <p:nvPicPr>
          <p:cNvPr id="11"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336" y="153689"/>
            <a:ext cx="1226921" cy="72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A8DF7-C3ED-4D8D-BC6F-77BE7CFC5CCE}"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906C2-B5C0-4526-A3C3-1A402FACDA2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2.GIF"/><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12.GIF"/><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五星红旗(伴奏版).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31187" y="177734"/>
            <a:ext cx="812800" cy="812800"/>
          </a:xfrm>
          <a:prstGeom prst="rect">
            <a:avLst/>
          </a:prstGeom>
        </p:spPr>
      </p:pic>
      <p:sp>
        <p:nvSpPr>
          <p:cNvPr id="35" name="矩形 34"/>
          <p:cNvSpPr/>
          <p:nvPr/>
        </p:nvSpPr>
        <p:spPr>
          <a:xfrm>
            <a:off x="1127449" y="1815485"/>
            <a:ext cx="8847932" cy="1322070"/>
          </a:xfrm>
          <a:prstGeom prst="rect">
            <a:avLst/>
          </a:prstGeom>
        </p:spPr>
        <p:txBody>
          <a:bodyPr wrap="square" lIns="91440" tIns="45720" rIns="91440" bIns="45720">
            <a:spAutoFit/>
          </a:bodyPr>
          <a:lstStyle/>
          <a:p>
            <a:pPr algn="ctr"/>
            <a:r>
              <a:rPr lang="zh-CN" altLang="en-US" sz="8000" b="1" dirty="0">
                <a:solidFill>
                  <a:srgbClr val="C00000"/>
                </a:solidFill>
                <a:latin typeface="微软雅黑" panose="020B0503020204020204" charset="-122"/>
                <a:ea typeface="微软雅黑" panose="020B0503020204020204" charset="-122"/>
              </a:rPr>
              <a:t>全国教育大会</a:t>
            </a:r>
            <a:endParaRPr lang="zh-CN" altLang="en-US" sz="8000" b="1" dirty="0">
              <a:solidFill>
                <a:srgbClr val="C00000"/>
              </a:solidFill>
              <a:latin typeface="微软雅黑" panose="020B0503020204020204" charset="-122"/>
              <a:ea typeface="微软雅黑" panose="020B0503020204020204" charset="-122"/>
            </a:endParaRPr>
          </a:p>
        </p:txBody>
      </p:sp>
      <p:sp>
        <p:nvSpPr>
          <p:cNvPr id="6" name="矩形 5"/>
          <p:cNvSpPr/>
          <p:nvPr/>
        </p:nvSpPr>
        <p:spPr>
          <a:xfrm>
            <a:off x="1267574" y="3295524"/>
            <a:ext cx="8568952" cy="645160"/>
          </a:xfrm>
          <a:prstGeom prst="rect">
            <a:avLst/>
          </a:prstGeom>
        </p:spPr>
        <p:txBody>
          <a:bodyPr wrap="square">
            <a:spAutoFit/>
          </a:bodyPr>
          <a:lstStyle/>
          <a:p>
            <a:pPr lvl="0" algn="ctr"/>
            <a:r>
              <a:rPr lang="zh-CN" altLang="en-US" sz="3600" b="1" dirty="0">
                <a:solidFill>
                  <a:srgbClr val="C00000"/>
                </a:solidFill>
                <a:latin typeface="微软雅黑" panose="020B0503020204020204" charset="-122"/>
                <a:ea typeface="微软雅黑" panose="020B0503020204020204" charset="-122"/>
              </a:rPr>
              <a:t>坚持中国特色社会主义教育发展道路</a:t>
            </a:r>
            <a:endParaRPr lang="zh-CN" altLang="en-US" sz="3600" b="1" dirty="0">
              <a:solidFill>
                <a:srgbClr val="C00000"/>
              </a:solidFill>
              <a:latin typeface="微软雅黑" panose="020B0503020204020204" charset="-122"/>
              <a:ea typeface="微软雅黑" panose="020B0503020204020204" charset="-122"/>
            </a:endParaRPr>
          </a:p>
        </p:txBody>
      </p:sp>
      <p:sp>
        <p:nvSpPr>
          <p:cNvPr id="9" name="TextBox 29"/>
          <p:cNvSpPr txBox="1"/>
          <p:nvPr/>
        </p:nvSpPr>
        <p:spPr>
          <a:xfrm>
            <a:off x="1775520" y="4142728"/>
            <a:ext cx="7843517" cy="398780"/>
          </a:xfrm>
          <a:prstGeom prst="rect">
            <a:avLst/>
          </a:prstGeom>
          <a:noFill/>
        </p:spPr>
        <p:txBody>
          <a:bodyPr wrap="square" rtlCol="0">
            <a:spAutoFit/>
          </a:bodyPr>
          <a:lstStyle/>
          <a:p>
            <a:pPr algn="ctr" defTabSz="914400"/>
            <a:r>
              <a:rPr lang="zh-CN" altLang="en-US" sz="2000" dirty="0">
                <a:solidFill>
                  <a:prstClr val="black"/>
                </a:solidFill>
                <a:latin typeface="Arial" panose="020B0604020202020204"/>
                <a:ea typeface="微软雅黑" panose="020B0503020204020204" charset="-122"/>
                <a:cs typeface="+mn-ea"/>
                <a:sym typeface="+mn-lt"/>
              </a:rPr>
              <a:t>培养德智体美劳全面发展的社会主义建设者和接班人</a:t>
            </a:r>
            <a:endParaRPr lang="zh-CN" altLang="en-US" sz="2000" dirty="0">
              <a:solidFill>
                <a:prstClr val="black"/>
              </a:solidFill>
              <a:latin typeface="Arial" panose="020B0604020202020204"/>
              <a:ea typeface="微软雅黑" panose="020B0503020204020204" charset="-122"/>
              <a:cs typeface="+mn-ea"/>
              <a:sym typeface="+mn-lt"/>
            </a:endParaRPr>
          </a:p>
        </p:txBody>
      </p:sp>
      <p:pic>
        <p:nvPicPr>
          <p:cNvPr id="1026" name="Picture 2" descr="H:\PPT\13宪法修正案\图片\01b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971" y="315785"/>
            <a:ext cx="1288157" cy="1349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5148"/>
    </mc:Choice>
    <mc:Fallback>
      <p:transition spd="slow" advTm="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35"/>
                                        </p:tgtEl>
                                        <p:attrNameLst>
                                          <p:attrName>style.visibility</p:attrName>
                                        </p:attrNameLst>
                                      </p:cBhvr>
                                      <p:to>
                                        <p:strVal val="visible"/>
                                      </p:to>
                                    </p:set>
                                    <p:anim by="(-#ppt_w*2)" calcmode="lin" valueType="num">
                                      <p:cBhvr rctx="PPT">
                                        <p:cTn id="18" dur="500" autoRev="1" fill="hold">
                                          <p:stCondLst>
                                            <p:cond delay="0"/>
                                          </p:stCondLst>
                                        </p:cTn>
                                        <p:tgtEl>
                                          <p:spTgt spid="35"/>
                                        </p:tgtEl>
                                        <p:attrNameLst>
                                          <p:attrName>ppt_w</p:attrName>
                                        </p:attrNameLst>
                                      </p:cBhvr>
                                    </p:anim>
                                    <p:anim by="(#ppt_w*0.50)" calcmode="lin" valueType="num">
                                      <p:cBhvr>
                                        <p:cTn id="19" dur="500" decel="50000" autoRev="1" fill="hold">
                                          <p:stCondLst>
                                            <p:cond delay="0"/>
                                          </p:stCondLst>
                                        </p:cTn>
                                        <p:tgtEl>
                                          <p:spTgt spid="35"/>
                                        </p:tgtEl>
                                        <p:attrNameLst>
                                          <p:attrName>ppt_x</p:attrName>
                                        </p:attrNameLst>
                                      </p:cBhvr>
                                    </p:anim>
                                    <p:anim from="(-#ppt_h/2)" to="(#ppt_y)" calcmode="lin" valueType="num">
                                      <p:cBhvr>
                                        <p:cTn id="20" dur="1000" fill="hold">
                                          <p:stCondLst>
                                            <p:cond delay="0"/>
                                          </p:stCondLst>
                                        </p:cTn>
                                        <p:tgtEl>
                                          <p:spTgt spid="35"/>
                                        </p:tgtEl>
                                        <p:attrNameLst>
                                          <p:attrName>ppt_y</p:attrName>
                                        </p:attrNameLst>
                                      </p:cBhvr>
                                    </p:anim>
                                    <p:animRot by="21600000">
                                      <p:cBhvr>
                                        <p:cTn id="21" dur="1000" fill="hold">
                                          <p:stCondLst>
                                            <p:cond delay="0"/>
                                          </p:stCondLst>
                                        </p:cTn>
                                        <p:tgtEl>
                                          <p:spTgt spid="35"/>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4*#ppt_w"/>
                                          </p:val>
                                        </p:tav>
                                        <p:tav tm="100000">
                                          <p:val>
                                            <p:strVal val="#ppt_w"/>
                                          </p:val>
                                        </p:tav>
                                      </p:tavLst>
                                    </p:anim>
                                    <p:anim calcmode="lin" valueType="num">
                                      <p:cBhvr>
                                        <p:cTn id="27" dur="500" fill="hold"/>
                                        <p:tgtEl>
                                          <p:spTgt spid="6"/>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3"/>
                </p:tgtEl>
              </p:cMediaNode>
            </p:audio>
          </p:childTnLst>
        </p:cTn>
      </p:par>
    </p:tnLst>
    <p:bldLst>
      <p:bldP spid="35" grpId="0"/>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9"/>
          <p:cNvSpPr/>
          <p:nvPr/>
        </p:nvSpPr>
        <p:spPr>
          <a:xfrm>
            <a:off x="956626" y="1599909"/>
            <a:ext cx="2218436" cy="969119"/>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457200"/>
            <a:r>
              <a:rPr lang="zh-CN" altLang="en-US" sz="3200" b="1" kern="0" dirty="0" smtClean="0">
                <a:solidFill>
                  <a:srgbClr val="FFFAE3"/>
                </a:solidFill>
                <a:latin typeface="微软雅黑" panose="020B0503020204020204" charset="-122"/>
                <a:ea typeface="微软雅黑" panose="020B0503020204020204" charset="-122"/>
              </a:rPr>
              <a:t>十个坚持</a:t>
            </a:r>
            <a:endParaRPr lang="zh-CN" altLang="en-US" sz="3200" b="1" kern="0" dirty="0" smtClean="0">
              <a:solidFill>
                <a:srgbClr val="FFFAE3"/>
              </a:solidFill>
              <a:latin typeface="微软雅黑" panose="020B0503020204020204" charset="-122"/>
              <a:ea typeface="微软雅黑" panose="020B0503020204020204" charset="-122"/>
            </a:endParaRPr>
          </a:p>
        </p:txBody>
      </p:sp>
      <p:sp>
        <p:nvSpPr>
          <p:cNvPr id="10" name="矩形: 圆角 16"/>
          <p:cNvSpPr/>
          <p:nvPr/>
        </p:nvSpPr>
        <p:spPr>
          <a:xfrm>
            <a:off x="3284243" y="1599912"/>
            <a:ext cx="7771369" cy="969118"/>
          </a:xfrm>
          <a:prstGeom prst="roundRect">
            <a:avLst>
              <a:gd name="adj" fmla="val 0"/>
            </a:avLst>
          </a:prstGeom>
          <a:noFill/>
          <a:ln w="9525" cap="flat" cmpd="sng" algn="ctr">
            <a:solidFill>
              <a:srgbClr val="FF0000"/>
            </a:solidFill>
            <a:prstDash val="solid"/>
            <a:miter lim="800000"/>
          </a:ln>
          <a:effectLst/>
        </p:spPr>
        <p:txBody>
          <a:bodyPr rtlCol="0" anchor="ctr"/>
          <a:lstStyle/>
          <a:p>
            <a:pPr algn="just" defTabSz="457200">
              <a:lnSpc>
                <a:spcPct val="150000"/>
              </a:lnSpc>
            </a:pPr>
            <a:r>
              <a:rPr lang="zh-CN" altLang="en-US" sz="1800" kern="0" dirty="0">
                <a:latin typeface="微软雅黑" panose="020B0503020204020204" charset="-122"/>
                <a:ea typeface="微软雅黑" panose="020B0503020204020204" charset="-122"/>
              </a:rPr>
              <a:t>在实践中，我们就教育改革发展提出一系列新理念新思想新观点，是我们对我国教育事业规律性认识的深化，来之不易，要始终坚持并不断丰富发展。</a:t>
            </a:r>
            <a:endParaRPr lang="zh-CN" altLang="en-US" sz="1800" kern="0" dirty="0">
              <a:latin typeface="微软雅黑" panose="020B0503020204020204" charset="-122"/>
              <a:ea typeface="微软雅黑" panose="020B0503020204020204" charset="-122"/>
            </a:endParaRPr>
          </a:p>
        </p:txBody>
      </p:sp>
      <p:cxnSp>
        <p:nvCxnSpPr>
          <p:cNvPr id="48" name="直接箭头连接符 47"/>
          <p:cNvCxnSpPr/>
          <p:nvPr/>
        </p:nvCxnSpPr>
        <p:spPr>
          <a:xfrm>
            <a:off x="1419225" y="2648585"/>
            <a:ext cx="0" cy="3927475"/>
          </a:xfrm>
          <a:prstGeom prst="straightConnector1">
            <a:avLst/>
          </a:prstGeom>
          <a:noFill/>
          <a:ln w="6350" cap="flat" cmpd="sng" algn="ctr">
            <a:solidFill>
              <a:srgbClr val="591300"/>
            </a:solidFill>
            <a:prstDash val="solid"/>
            <a:miter lim="800000"/>
            <a:tailEnd type="oval"/>
          </a:ln>
          <a:effectLst/>
        </p:spPr>
      </p:cxnSp>
      <p:sp>
        <p:nvSpPr>
          <p:cNvPr id="49" name="矩形: 圆角 13"/>
          <p:cNvSpPr/>
          <p:nvPr/>
        </p:nvSpPr>
        <p:spPr>
          <a:xfrm>
            <a:off x="1170323" y="2818764"/>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1</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50" name="矩形: 圆角 14"/>
          <p:cNvSpPr/>
          <p:nvPr/>
        </p:nvSpPr>
        <p:spPr>
          <a:xfrm>
            <a:off x="1170323" y="3528167"/>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2</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51" name="箭头: V 形 20"/>
          <p:cNvSpPr/>
          <p:nvPr/>
        </p:nvSpPr>
        <p:spPr>
          <a:xfrm>
            <a:off x="1870527" y="2862207"/>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52" name="箭头: V 形 21"/>
          <p:cNvSpPr/>
          <p:nvPr/>
        </p:nvSpPr>
        <p:spPr>
          <a:xfrm>
            <a:off x="1870527" y="3574834"/>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53" name="矩形: 圆角 14"/>
          <p:cNvSpPr/>
          <p:nvPr/>
        </p:nvSpPr>
        <p:spPr>
          <a:xfrm>
            <a:off x="1170323" y="4237462"/>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3</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54" name="箭头: V 形 21"/>
          <p:cNvSpPr/>
          <p:nvPr/>
        </p:nvSpPr>
        <p:spPr>
          <a:xfrm>
            <a:off x="1870527" y="4287304"/>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55" name="矩形 54"/>
          <p:cNvSpPr/>
          <p:nvPr/>
        </p:nvSpPr>
        <p:spPr>
          <a:xfrm>
            <a:off x="2397969" y="2818764"/>
            <a:ext cx="4248446" cy="36830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坚持党对教育事业的全面领导</a:t>
            </a:r>
            <a:endParaRPr lang="zh-CN" altLang="en-US" sz="1800" dirty="0">
              <a:solidFill>
                <a:prstClr val="black"/>
              </a:solidFill>
              <a:latin typeface="Arial" panose="020B0604020202020204"/>
              <a:ea typeface="微软雅黑" panose="020B0503020204020204" charset="-122"/>
            </a:endParaRPr>
          </a:p>
        </p:txBody>
      </p:sp>
      <p:sp>
        <p:nvSpPr>
          <p:cNvPr id="56" name="矩形 55"/>
          <p:cNvSpPr/>
          <p:nvPr/>
        </p:nvSpPr>
        <p:spPr>
          <a:xfrm>
            <a:off x="2397969" y="3527821"/>
            <a:ext cx="4248446" cy="36830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坚持把立德树人作为根本任务</a:t>
            </a:r>
            <a:endParaRPr lang="zh-CN" altLang="en-US" sz="1800" dirty="0">
              <a:solidFill>
                <a:prstClr val="black"/>
              </a:solidFill>
              <a:latin typeface="Arial" panose="020B0604020202020204"/>
              <a:ea typeface="微软雅黑" panose="020B0503020204020204" charset="-122"/>
            </a:endParaRPr>
          </a:p>
        </p:txBody>
      </p:sp>
      <p:sp>
        <p:nvSpPr>
          <p:cNvPr id="57" name="矩形 56"/>
          <p:cNvSpPr/>
          <p:nvPr/>
        </p:nvSpPr>
        <p:spPr>
          <a:xfrm>
            <a:off x="2397969" y="4240291"/>
            <a:ext cx="4012733" cy="36830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坚持优先发展教育事业</a:t>
            </a:r>
            <a:endParaRPr lang="zh-CN" altLang="en-US" sz="1800" dirty="0">
              <a:solidFill>
                <a:prstClr val="black"/>
              </a:solidFill>
              <a:latin typeface="Arial" panose="020B0604020202020204"/>
              <a:ea typeface="微软雅黑" panose="020B0503020204020204" charset="-122"/>
            </a:endParaRPr>
          </a:p>
        </p:txBody>
      </p:sp>
      <p:sp>
        <p:nvSpPr>
          <p:cNvPr id="58" name="矩形: 圆角 14"/>
          <p:cNvSpPr/>
          <p:nvPr/>
        </p:nvSpPr>
        <p:spPr>
          <a:xfrm>
            <a:off x="1170323" y="4946757"/>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4</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59" name="箭头: V 形 21"/>
          <p:cNvSpPr/>
          <p:nvPr/>
        </p:nvSpPr>
        <p:spPr>
          <a:xfrm>
            <a:off x="1870527" y="4999774"/>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60" name="矩形 59"/>
          <p:cNvSpPr/>
          <p:nvPr/>
        </p:nvSpPr>
        <p:spPr>
          <a:xfrm>
            <a:off x="2328954" y="4947681"/>
            <a:ext cx="4248446" cy="368935"/>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坚持培育和践行社会主义核心价值观</a:t>
            </a:r>
            <a:endParaRPr lang="zh-CN" altLang="en-US" sz="1800" dirty="0">
              <a:solidFill>
                <a:prstClr val="black"/>
              </a:solidFill>
              <a:latin typeface="Arial" panose="020B0604020202020204"/>
              <a:ea typeface="微软雅黑" panose="020B0503020204020204" charset="-122"/>
            </a:endParaRPr>
          </a:p>
        </p:txBody>
      </p:sp>
      <p:sp>
        <p:nvSpPr>
          <p:cNvPr id="61" name="矩形: 圆角 14"/>
          <p:cNvSpPr/>
          <p:nvPr/>
        </p:nvSpPr>
        <p:spPr>
          <a:xfrm>
            <a:off x="1170323" y="5656052"/>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5</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62" name="箭头: V 形 21"/>
          <p:cNvSpPr/>
          <p:nvPr/>
        </p:nvSpPr>
        <p:spPr>
          <a:xfrm>
            <a:off x="1870527" y="5712244"/>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63" name="矩形 62"/>
          <p:cNvSpPr/>
          <p:nvPr/>
        </p:nvSpPr>
        <p:spPr>
          <a:xfrm>
            <a:off x="2328955" y="5691266"/>
            <a:ext cx="4081748" cy="423545"/>
          </a:xfrm>
          <a:prstGeom prst="rect">
            <a:avLst/>
          </a:prstGeom>
        </p:spPr>
        <p:txBody>
          <a:bodyPr wrap="square">
            <a:spAutoFit/>
          </a:bodyPr>
          <a:lstStyle/>
          <a:p>
            <a:pPr algn="just" defTabSz="914400">
              <a:lnSpc>
                <a:spcPct val="120000"/>
              </a:lnSpc>
            </a:pPr>
            <a:r>
              <a:rPr lang="zh-CN" altLang="en-US" sz="1800" dirty="0">
                <a:solidFill>
                  <a:prstClr val="black"/>
                </a:solidFill>
                <a:latin typeface="Arial" panose="020B0604020202020204"/>
                <a:ea typeface="微软雅黑" panose="020B0503020204020204" charset="-122"/>
              </a:rPr>
              <a:t>坚持社会主义办学方向</a:t>
            </a:r>
            <a:endParaRPr lang="zh-CN" altLang="en-US" sz="1800" dirty="0">
              <a:solidFill>
                <a:prstClr val="black"/>
              </a:solidFill>
              <a:latin typeface="Arial" panose="020B0604020202020204"/>
              <a:ea typeface="微软雅黑" panose="020B0503020204020204" charset="-122"/>
            </a:endParaRPr>
          </a:p>
        </p:txBody>
      </p:sp>
      <p:cxnSp>
        <p:nvCxnSpPr>
          <p:cNvPr id="64" name="直接箭头连接符 63"/>
          <p:cNvCxnSpPr/>
          <p:nvPr/>
        </p:nvCxnSpPr>
        <p:spPr>
          <a:xfrm>
            <a:off x="6991350" y="2648585"/>
            <a:ext cx="0" cy="3927475"/>
          </a:xfrm>
          <a:prstGeom prst="straightConnector1">
            <a:avLst/>
          </a:prstGeom>
          <a:noFill/>
          <a:ln w="6350" cap="flat" cmpd="sng" algn="ctr">
            <a:solidFill>
              <a:srgbClr val="591300"/>
            </a:solidFill>
            <a:prstDash val="solid"/>
            <a:miter lim="800000"/>
            <a:tailEnd type="oval"/>
          </a:ln>
          <a:effectLst/>
        </p:spPr>
      </p:cxnSp>
      <p:sp>
        <p:nvSpPr>
          <p:cNvPr id="65" name="矩形: 圆角 13"/>
          <p:cNvSpPr/>
          <p:nvPr/>
        </p:nvSpPr>
        <p:spPr>
          <a:xfrm>
            <a:off x="6742578" y="2818764"/>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6</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66" name="矩形: 圆角 14"/>
          <p:cNvSpPr/>
          <p:nvPr/>
        </p:nvSpPr>
        <p:spPr>
          <a:xfrm>
            <a:off x="6742578" y="3522452"/>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7</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67" name="箭头: V 形 20"/>
          <p:cNvSpPr/>
          <p:nvPr/>
        </p:nvSpPr>
        <p:spPr>
          <a:xfrm>
            <a:off x="7442782" y="2862207"/>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68" name="箭头: V 形 21"/>
          <p:cNvSpPr/>
          <p:nvPr/>
        </p:nvSpPr>
        <p:spPr>
          <a:xfrm>
            <a:off x="7442782" y="3569119"/>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69" name="矩形: 圆角 14"/>
          <p:cNvSpPr/>
          <p:nvPr/>
        </p:nvSpPr>
        <p:spPr>
          <a:xfrm>
            <a:off x="6742578" y="4182217"/>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8</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70" name="箭头: V 形 21"/>
          <p:cNvSpPr/>
          <p:nvPr/>
        </p:nvSpPr>
        <p:spPr>
          <a:xfrm>
            <a:off x="7442782" y="4232059"/>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71" name="矩形 70"/>
          <p:cNvSpPr/>
          <p:nvPr/>
        </p:nvSpPr>
        <p:spPr>
          <a:xfrm>
            <a:off x="7832194" y="2819078"/>
            <a:ext cx="3387196" cy="36830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坚持扎根中国大地办教育</a:t>
            </a:r>
            <a:endParaRPr lang="zh-CN" altLang="en-US" sz="1800" dirty="0">
              <a:solidFill>
                <a:prstClr val="black"/>
              </a:solidFill>
              <a:latin typeface="Arial" panose="020B0604020202020204"/>
              <a:ea typeface="微软雅黑" panose="020B0503020204020204" charset="-122"/>
            </a:endParaRPr>
          </a:p>
        </p:txBody>
      </p:sp>
      <p:sp>
        <p:nvSpPr>
          <p:cNvPr id="72" name="矩形 71"/>
          <p:cNvSpPr/>
          <p:nvPr/>
        </p:nvSpPr>
        <p:spPr>
          <a:xfrm>
            <a:off x="7832194" y="3588879"/>
            <a:ext cx="3618961" cy="36830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坚持以人民为中心发展教育</a:t>
            </a:r>
            <a:endParaRPr lang="zh-CN" altLang="en-US" sz="1800" dirty="0">
              <a:solidFill>
                <a:prstClr val="black"/>
              </a:solidFill>
              <a:latin typeface="Arial" panose="020B0604020202020204"/>
              <a:ea typeface="微软雅黑" panose="020B0503020204020204" charset="-122"/>
            </a:endParaRPr>
          </a:p>
        </p:txBody>
      </p:sp>
      <p:sp>
        <p:nvSpPr>
          <p:cNvPr id="74" name="矩形: 圆角 14"/>
          <p:cNvSpPr/>
          <p:nvPr/>
        </p:nvSpPr>
        <p:spPr>
          <a:xfrm>
            <a:off x="6742578" y="4948027"/>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9</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75" name="箭头: V 形 21"/>
          <p:cNvSpPr/>
          <p:nvPr/>
        </p:nvSpPr>
        <p:spPr>
          <a:xfrm>
            <a:off x="7442782" y="5001044"/>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76" name="矩形 75"/>
          <p:cNvSpPr/>
          <p:nvPr/>
        </p:nvSpPr>
        <p:spPr>
          <a:xfrm>
            <a:off x="7901209" y="4872298"/>
            <a:ext cx="3318181" cy="64516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坚持把服务中华民族伟大复兴作为教育的重要使命</a:t>
            </a:r>
            <a:endParaRPr lang="zh-CN" altLang="en-US" sz="1800" dirty="0">
              <a:solidFill>
                <a:prstClr val="black"/>
              </a:solidFill>
              <a:latin typeface="Arial" panose="020B0604020202020204"/>
              <a:ea typeface="微软雅黑" panose="020B0503020204020204" charset="-122"/>
            </a:endParaRPr>
          </a:p>
        </p:txBody>
      </p:sp>
      <p:sp>
        <p:nvSpPr>
          <p:cNvPr id="73" name="矩形 72"/>
          <p:cNvSpPr/>
          <p:nvPr/>
        </p:nvSpPr>
        <p:spPr>
          <a:xfrm>
            <a:off x="7901305" y="4245610"/>
            <a:ext cx="3054985" cy="36830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坚持深化教育改革创新</a:t>
            </a:r>
            <a:endParaRPr lang="zh-CN" altLang="en-US" sz="1800" dirty="0">
              <a:solidFill>
                <a:prstClr val="black"/>
              </a:solidFill>
              <a:latin typeface="Arial" panose="020B0604020202020204"/>
              <a:ea typeface="微软雅黑" panose="020B0503020204020204" charset="-122"/>
            </a:endParaRPr>
          </a:p>
        </p:txBody>
      </p:sp>
      <p:sp>
        <p:nvSpPr>
          <p:cNvPr id="2" name="矩形: 圆角 14"/>
          <p:cNvSpPr/>
          <p:nvPr/>
        </p:nvSpPr>
        <p:spPr>
          <a:xfrm>
            <a:off x="6742578" y="5691612"/>
            <a:ext cx="494773" cy="49466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endParaRPr lang="en-US" altLang="zh-CN" sz="1600" b="1" kern="0" dirty="0" smtClean="0">
              <a:solidFill>
                <a:srgbClr val="FFFAE3"/>
              </a:solidFill>
              <a:latin typeface="Arial" panose="020B0604020202020204"/>
              <a:ea typeface="微软雅黑" panose="020B0503020204020204" charset="-122"/>
              <a:cs typeface="+mn-ea"/>
              <a:sym typeface="+mn-lt"/>
            </a:endParaRPr>
          </a:p>
        </p:txBody>
      </p:sp>
      <p:sp>
        <p:nvSpPr>
          <p:cNvPr id="3" name="箭头: V 形 21"/>
          <p:cNvSpPr/>
          <p:nvPr/>
        </p:nvSpPr>
        <p:spPr>
          <a:xfrm>
            <a:off x="7442782" y="5744629"/>
            <a:ext cx="389412" cy="389255"/>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4" name="矩形 3"/>
          <p:cNvSpPr/>
          <p:nvPr/>
        </p:nvSpPr>
        <p:spPr>
          <a:xfrm>
            <a:off x="7901209" y="5615883"/>
            <a:ext cx="3318181" cy="645160"/>
          </a:xfrm>
          <a:prstGeom prst="rect">
            <a:avLst/>
          </a:prstGeom>
        </p:spPr>
        <p:txBody>
          <a:bodyPr wrap="square">
            <a:spAutoFit/>
          </a:bodyPr>
          <a:lstStyle/>
          <a:p>
            <a:pPr algn="just" defTabSz="914400"/>
            <a:r>
              <a:rPr lang="zh-CN" altLang="en-US" sz="1800" dirty="0">
                <a:solidFill>
                  <a:prstClr val="black"/>
                </a:solidFill>
                <a:latin typeface="Arial" panose="020B0604020202020204"/>
                <a:ea typeface="微软雅黑" panose="020B0503020204020204" charset="-122"/>
              </a:rPr>
              <a:t>坚持把教师队伍建设作为基础工作</a:t>
            </a:r>
            <a:endParaRPr lang="zh-CN" altLang="en-US" sz="1800" dirty="0">
              <a:solidFill>
                <a:prstClr val="black"/>
              </a:solidFill>
              <a:latin typeface="Arial" panose="020B0604020202020204"/>
              <a:ea typeface="微软雅黑" panose="020B0503020204020204" charset="-122"/>
            </a:endParaRPr>
          </a:p>
        </p:txBody>
      </p:sp>
      <p:sp>
        <p:nvSpPr>
          <p:cNvPr id="5" name="文本框 4"/>
          <p:cNvSpPr txBox="1"/>
          <p:nvPr/>
        </p:nvSpPr>
        <p:spPr>
          <a:xfrm>
            <a:off x="6647815" y="5691505"/>
            <a:ext cx="687070" cy="521970"/>
          </a:xfrm>
          <a:prstGeom prst="rect">
            <a:avLst/>
          </a:prstGeom>
          <a:noFill/>
        </p:spPr>
        <p:txBody>
          <a:bodyPr wrap="square" rtlCol="0">
            <a:spAutoFit/>
          </a:bodyPr>
          <a:lstStyle/>
          <a:p>
            <a:pPr algn="ctr" defTabSz="914400">
              <a:defRPr/>
            </a:pPr>
            <a:r>
              <a:rPr lang="en-US" altLang="zh-CN" sz="2800" b="1" kern="0" dirty="0" smtClean="0">
                <a:solidFill>
                  <a:srgbClr val="FFFAE3"/>
                </a:solidFill>
                <a:latin typeface="Arial" panose="020B0604020202020204"/>
                <a:ea typeface="微软雅黑" panose="020B0503020204020204" charset="-122"/>
                <a:cs typeface="+mn-ea"/>
              </a:rPr>
              <a:t>10</a:t>
            </a:r>
            <a:endParaRPr lang="en-US" altLang="zh-CN" sz="2800" b="1" kern="0" dirty="0" smtClean="0">
              <a:solidFill>
                <a:srgbClr val="FFFAE3"/>
              </a:solidFill>
              <a:latin typeface="Arial" panose="020B0604020202020204"/>
              <a:ea typeface="微软雅黑" panose="020B0503020204020204" charset="-122"/>
              <a:cs typeface="+mn-ea"/>
            </a:endParaRPr>
          </a:p>
        </p:txBody>
      </p:sp>
    </p:spTree>
  </p:cSld>
  <p:clrMapOvr>
    <a:masterClrMapping/>
  </p:clrMapOvr>
  <p:transition spd="slow" advTm="34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1000"/>
                                        <p:tgtEl>
                                          <p:spTgt spid="48"/>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animEffect transition="in" filter="fade">
                                      <p:cBhvr>
                                        <p:cTn id="22" dur="750"/>
                                        <p:tgtEl>
                                          <p:spTgt spid="49"/>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50"/>
                                        </p:tgtEl>
                                        <p:attrNameLst>
                                          <p:attrName>style.visibility</p:attrName>
                                        </p:attrNameLst>
                                      </p:cBhvr>
                                      <p:to>
                                        <p:strVal val="visible"/>
                                      </p:to>
                                    </p:set>
                                    <p:anim calcmode="lin" valueType="num">
                                      <p:cBhvr>
                                        <p:cTn id="25" dur="750" fill="hold"/>
                                        <p:tgtEl>
                                          <p:spTgt spid="50"/>
                                        </p:tgtEl>
                                        <p:attrNameLst>
                                          <p:attrName>ppt_w</p:attrName>
                                        </p:attrNameLst>
                                      </p:cBhvr>
                                      <p:tavLst>
                                        <p:tav tm="0">
                                          <p:val>
                                            <p:fltVal val="0"/>
                                          </p:val>
                                        </p:tav>
                                        <p:tav tm="100000">
                                          <p:val>
                                            <p:strVal val="#ppt_w"/>
                                          </p:val>
                                        </p:tav>
                                      </p:tavLst>
                                    </p:anim>
                                    <p:anim calcmode="lin" valueType="num">
                                      <p:cBhvr>
                                        <p:cTn id="26" dur="750" fill="hold"/>
                                        <p:tgtEl>
                                          <p:spTgt spid="50"/>
                                        </p:tgtEl>
                                        <p:attrNameLst>
                                          <p:attrName>ppt_h</p:attrName>
                                        </p:attrNameLst>
                                      </p:cBhvr>
                                      <p:tavLst>
                                        <p:tav tm="0">
                                          <p:val>
                                            <p:fltVal val="0"/>
                                          </p:val>
                                        </p:tav>
                                        <p:tav tm="100000">
                                          <p:val>
                                            <p:strVal val="#ppt_h"/>
                                          </p:val>
                                        </p:tav>
                                      </p:tavLst>
                                    </p:anim>
                                    <p:animEffect transition="in" filter="fade">
                                      <p:cBhvr>
                                        <p:cTn id="27" dur="750"/>
                                        <p:tgtEl>
                                          <p:spTgt spid="50"/>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53"/>
                                        </p:tgtEl>
                                        <p:attrNameLst>
                                          <p:attrName>style.visibility</p:attrName>
                                        </p:attrNameLst>
                                      </p:cBhvr>
                                      <p:to>
                                        <p:strVal val="visible"/>
                                      </p:to>
                                    </p:set>
                                    <p:anim calcmode="lin" valueType="num">
                                      <p:cBhvr>
                                        <p:cTn id="30" dur="750" fill="hold"/>
                                        <p:tgtEl>
                                          <p:spTgt spid="53"/>
                                        </p:tgtEl>
                                        <p:attrNameLst>
                                          <p:attrName>ppt_w</p:attrName>
                                        </p:attrNameLst>
                                      </p:cBhvr>
                                      <p:tavLst>
                                        <p:tav tm="0">
                                          <p:val>
                                            <p:fltVal val="0"/>
                                          </p:val>
                                        </p:tav>
                                        <p:tav tm="100000">
                                          <p:val>
                                            <p:strVal val="#ppt_w"/>
                                          </p:val>
                                        </p:tav>
                                      </p:tavLst>
                                    </p:anim>
                                    <p:anim calcmode="lin" valueType="num">
                                      <p:cBhvr>
                                        <p:cTn id="31" dur="750" fill="hold"/>
                                        <p:tgtEl>
                                          <p:spTgt spid="53"/>
                                        </p:tgtEl>
                                        <p:attrNameLst>
                                          <p:attrName>ppt_h</p:attrName>
                                        </p:attrNameLst>
                                      </p:cBhvr>
                                      <p:tavLst>
                                        <p:tav tm="0">
                                          <p:val>
                                            <p:fltVal val="0"/>
                                          </p:val>
                                        </p:tav>
                                        <p:tav tm="100000">
                                          <p:val>
                                            <p:strVal val="#ppt_h"/>
                                          </p:val>
                                        </p:tav>
                                      </p:tavLst>
                                    </p:anim>
                                    <p:animEffect transition="in" filter="fade">
                                      <p:cBhvr>
                                        <p:cTn id="32" dur="750"/>
                                        <p:tgtEl>
                                          <p:spTgt spid="53"/>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58"/>
                                        </p:tgtEl>
                                        <p:attrNameLst>
                                          <p:attrName>style.visibility</p:attrName>
                                        </p:attrNameLst>
                                      </p:cBhvr>
                                      <p:to>
                                        <p:strVal val="visible"/>
                                      </p:to>
                                    </p:set>
                                    <p:anim calcmode="lin" valueType="num">
                                      <p:cBhvr>
                                        <p:cTn id="35" dur="750" fill="hold"/>
                                        <p:tgtEl>
                                          <p:spTgt spid="58"/>
                                        </p:tgtEl>
                                        <p:attrNameLst>
                                          <p:attrName>ppt_w</p:attrName>
                                        </p:attrNameLst>
                                      </p:cBhvr>
                                      <p:tavLst>
                                        <p:tav tm="0">
                                          <p:val>
                                            <p:fltVal val="0"/>
                                          </p:val>
                                        </p:tav>
                                        <p:tav tm="100000">
                                          <p:val>
                                            <p:strVal val="#ppt_w"/>
                                          </p:val>
                                        </p:tav>
                                      </p:tavLst>
                                    </p:anim>
                                    <p:anim calcmode="lin" valueType="num">
                                      <p:cBhvr>
                                        <p:cTn id="36" dur="750" fill="hold"/>
                                        <p:tgtEl>
                                          <p:spTgt spid="58"/>
                                        </p:tgtEl>
                                        <p:attrNameLst>
                                          <p:attrName>ppt_h</p:attrName>
                                        </p:attrNameLst>
                                      </p:cBhvr>
                                      <p:tavLst>
                                        <p:tav tm="0">
                                          <p:val>
                                            <p:fltVal val="0"/>
                                          </p:val>
                                        </p:tav>
                                        <p:tav tm="100000">
                                          <p:val>
                                            <p:strVal val="#ppt_h"/>
                                          </p:val>
                                        </p:tav>
                                      </p:tavLst>
                                    </p:anim>
                                    <p:animEffect transition="in" filter="fade">
                                      <p:cBhvr>
                                        <p:cTn id="37" dur="750"/>
                                        <p:tgtEl>
                                          <p:spTgt spid="58"/>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61"/>
                                        </p:tgtEl>
                                        <p:attrNameLst>
                                          <p:attrName>style.visibility</p:attrName>
                                        </p:attrNameLst>
                                      </p:cBhvr>
                                      <p:to>
                                        <p:strVal val="visible"/>
                                      </p:to>
                                    </p:set>
                                    <p:anim calcmode="lin" valueType="num">
                                      <p:cBhvr>
                                        <p:cTn id="40" dur="750" fill="hold"/>
                                        <p:tgtEl>
                                          <p:spTgt spid="61"/>
                                        </p:tgtEl>
                                        <p:attrNameLst>
                                          <p:attrName>ppt_w</p:attrName>
                                        </p:attrNameLst>
                                      </p:cBhvr>
                                      <p:tavLst>
                                        <p:tav tm="0">
                                          <p:val>
                                            <p:fltVal val="0"/>
                                          </p:val>
                                        </p:tav>
                                        <p:tav tm="100000">
                                          <p:val>
                                            <p:strVal val="#ppt_w"/>
                                          </p:val>
                                        </p:tav>
                                      </p:tavLst>
                                    </p:anim>
                                    <p:anim calcmode="lin" valueType="num">
                                      <p:cBhvr>
                                        <p:cTn id="41" dur="750" fill="hold"/>
                                        <p:tgtEl>
                                          <p:spTgt spid="61"/>
                                        </p:tgtEl>
                                        <p:attrNameLst>
                                          <p:attrName>ppt_h</p:attrName>
                                        </p:attrNameLst>
                                      </p:cBhvr>
                                      <p:tavLst>
                                        <p:tav tm="0">
                                          <p:val>
                                            <p:fltVal val="0"/>
                                          </p:val>
                                        </p:tav>
                                        <p:tav tm="100000">
                                          <p:val>
                                            <p:strVal val="#ppt_h"/>
                                          </p:val>
                                        </p:tav>
                                      </p:tavLst>
                                    </p:anim>
                                    <p:animEffect transition="in" filter="fade">
                                      <p:cBhvr>
                                        <p:cTn id="42" dur="750"/>
                                        <p:tgtEl>
                                          <p:spTgt spid="6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left)">
                                      <p:cBhvr>
                                        <p:cTn id="49" dur="500"/>
                                        <p:tgtEl>
                                          <p:spTgt spid="5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left)">
                                      <p:cBhvr>
                                        <p:cTn id="62" dur="500"/>
                                        <p:tgtEl>
                                          <p:spTgt spid="5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left)">
                                      <p:cBhvr>
                                        <p:cTn id="65" dur="500"/>
                                        <p:tgtEl>
                                          <p:spTgt spid="5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left)">
                                      <p:cBhvr>
                                        <p:cTn id="68" dur="500"/>
                                        <p:tgtEl>
                                          <p:spTgt spid="5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left)">
                                      <p:cBhvr>
                                        <p:cTn id="71" dur="500"/>
                                        <p:tgtEl>
                                          <p:spTgt spid="6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wipe(left)">
                                      <p:cBhvr>
                                        <p:cTn id="74" dur="500"/>
                                        <p:tgtEl>
                                          <p:spTgt spid="63"/>
                                        </p:tgtEl>
                                      </p:cBhvr>
                                    </p:animEffect>
                                  </p:childTnLst>
                                </p:cTn>
                              </p:par>
                            </p:childTnLst>
                          </p:cTn>
                        </p:par>
                        <p:par>
                          <p:cTn id="75" fill="hold">
                            <p:stCondLst>
                              <p:cond delay="4000"/>
                            </p:stCondLst>
                            <p:childTnLst>
                              <p:par>
                                <p:cTn id="76" presetID="22" presetClass="entr" presetSubtype="1"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up)">
                                      <p:cBhvr>
                                        <p:cTn id="78" dur="1000"/>
                                        <p:tgtEl>
                                          <p:spTgt spid="64"/>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65"/>
                                        </p:tgtEl>
                                        <p:attrNameLst>
                                          <p:attrName>style.visibility</p:attrName>
                                        </p:attrNameLst>
                                      </p:cBhvr>
                                      <p:to>
                                        <p:strVal val="visible"/>
                                      </p:to>
                                    </p:set>
                                    <p:anim calcmode="lin" valueType="num">
                                      <p:cBhvr>
                                        <p:cTn id="81" dur="750" fill="hold"/>
                                        <p:tgtEl>
                                          <p:spTgt spid="65"/>
                                        </p:tgtEl>
                                        <p:attrNameLst>
                                          <p:attrName>ppt_w</p:attrName>
                                        </p:attrNameLst>
                                      </p:cBhvr>
                                      <p:tavLst>
                                        <p:tav tm="0">
                                          <p:val>
                                            <p:fltVal val="0"/>
                                          </p:val>
                                        </p:tav>
                                        <p:tav tm="100000">
                                          <p:val>
                                            <p:strVal val="#ppt_w"/>
                                          </p:val>
                                        </p:tav>
                                      </p:tavLst>
                                    </p:anim>
                                    <p:anim calcmode="lin" valueType="num">
                                      <p:cBhvr>
                                        <p:cTn id="82" dur="750" fill="hold"/>
                                        <p:tgtEl>
                                          <p:spTgt spid="65"/>
                                        </p:tgtEl>
                                        <p:attrNameLst>
                                          <p:attrName>ppt_h</p:attrName>
                                        </p:attrNameLst>
                                      </p:cBhvr>
                                      <p:tavLst>
                                        <p:tav tm="0">
                                          <p:val>
                                            <p:fltVal val="0"/>
                                          </p:val>
                                        </p:tav>
                                        <p:tav tm="100000">
                                          <p:val>
                                            <p:strVal val="#ppt_h"/>
                                          </p:val>
                                        </p:tav>
                                      </p:tavLst>
                                    </p:anim>
                                    <p:animEffect transition="in" filter="fade">
                                      <p:cBhvr>
                                        <p:cTn id="83" dur="750"/>
                                        <p:tgtEl>
                                          <p:spTgt spid="65"/>
                                        </p:tgtEl>
                                      </p:cBhvr>
                                    </p:animEffect>
                                  </p:childTnLst>
                                </p:cTn>
                              </p:par>
                              <p:par>
                                <p:cTn id="84" presetID="53" presetClass="entr" presetSubtype="16" fill="hold" grpId="0" nodeType="withEffect">
                                  <p:stCondLst>
                                    <p:cond delay="500"/>
                                  </p:stCondLst>
                                  <p:childTnLst>
                                    <p:set>
                                      <p:cBhvr>
                                        <p:cTn id="85" dur="1" fill="hold">
                                          <p:stCondLst>
                                            <p:cond delay="0"/>
                                          </p:stCondLst>
                                        </p:cTn>
                                        <p:tgtEl>
                                          <p:spTgt spid="66"/>
                                        </p:tgtEl>
                                        <p:attrNameLst>
                                          <p:attrName>style.visibility</p:attrName>
                                        </p:attrNameLst>
                                      </p:cBhvr>
                                      <p:to>
                                        <p:strVal val="visible"/>
                                      </p:to>
                                    </p:set>
                                    <p:anim calcmode="lin" valueType="num">
                                      <p:cBhvr>
                                        <p:cTn id="86" dur="750" fill="hold"/>
                                        <p:tgtEl>
                                          <p:spTgt spid="66"/>
                                        </p:tgtEl>
                                        <p:attrNameLst>
                                          <p:attrName>ppt_w</p:attrName>
                                        </p:attrNameLst>
                                      </p:cBhvr>
                                      <p:tavLst>
                                        <p:tav tm="0">
                                          <p:val>
                                            <p:fltVal val="0"/>
                                          </p:val>
                                        </p:tav>
                                        <p:tav tm="100000">
                                          <p:val>
                                            <p:strVal val="#ppt_w"/>
                                          </p:val>
                                        </p:tav>
                                      </p:tavLst>
                                    </p:anim>
                                    <p:anim calcmode="lin" valueType="num">
                                      <p:cBhvr>
                                        <p:cTn id="87" dur="750" fill="hold"/>
                                        <p:tgtEl>
                                          <p:spTgt spid="66"/>
                                        </p:tgtEl>
                                        <p:attrNameLst>
                                          <p:attrName>ppt_h</p:attrName>
                                        </p:attrNameLst>
                                      </p:cBhvr>
                                      <p:tavLst>
                                        <p:tav tm="0">
                                          <p:val>
                                            <p:fltVal val="0"/>
                                          </p:val>
                                        </p:tav>
                                        <p:tav tm="100000">
                                          <p:val>
                                            <p:strVal val="#ppt_h"/>
                                          </p:val>
                                        </p:tav>
                                      </p:tavLst>
                                    </p:anim>
                                    <p:animEffect transition="in" filter="fade">
                                      <p:cBhvr>
                                        <p:cTn id="88" dur="750"/>
                                        <p:tgtEl>
                                          <p:spTgt spid="66"/>
                                        </p:tgtEl>
                                      </p:cBhvr>
                                    </p:animEffect>
                                  </p:childTnLst>
                                </p:cTn>
                              </p:par>
                              <p:par>
                                <p:cTn id="89" presetID="53" presetClass="entr" presetSubtype="16" fill="hold" grpId="0" nodeType="withEffect">
                                  <p:stCondLst>
                                    <p:cond delay="500"/>
                                  </p:stCondLst>
                                  <p:childTnLst>
                                    <p:set>
                                      <p:cBhvr>
                                        <p:cTn id="90" dur="1" fill="hold">
                                          <p:stCondLst>
                                            <p:cond delay="0"/>
                                          </p:stCondLst>
                                        </p:cTn>
                                        <p:tgtEl>
                                          <p:spTgt spid="69"/>
                                        </p:tgtEl>
                                        <p:attrNameLst>
                                          <p:attrName>style.visibility</p:attrName>
                                        </p:attrNameLst>
                                      </p:cBhvr>
                                      <p:to>
                                        <p:strVal val="visible"/>
                                      </p:to>
                                    </p:set>
                                    <p:anim calcmode="lin" valueType="num">
                                      <p:cBhvr>
                                        <p:cTn id="91" dur="750" fill="hold"/>
                                        <p:tgtEl>
                                          <p:spTgt spid="69"/>
                                        </p:tgtEl>
                                        <p:attrNameLst>
                                          <p:attrName>ppt_w</p:attrName>
                                        </p:attrNameLst>
                                      </p:cBhvr>
                                      <p:tavLst>
                                        <p:tav tm="0">
                                          <p:val>
                                            <p:fltVal val="0"/>
                                          </p:val>
                                        </p:tav>
                                        <p:tav tm="100000">
                                          <p:val>
                                            <p:strVal val="#ppt_w"/>
                                          </p:val>
                                        </p:tav>
                                      </p:tavLst>
                                    </p:anim>
                                    <p:anim calcmode="lin" valueType="num">
                                      <p:cBhvr>
                                        <p:cTn id="92" dur="750" fill="hold"/>
                                        <p:tgtEl>
                                          <p:spTgt spid="69"/>
                                        </p:tgtEl>
                                        <p:attrNameLst>
                                          <p:attrName>ppt_h</p:attrName>
                                        </p:attrNameLst>
                                      </p:cBhvr>
                                      <p:tavLst>
                                        <p:tav tm="0">
                                          <p:val>
                                            <p:fltVal val="0"/>
                                          </p:val>
                                        </p:tav>
                                        <p:tav tm="100000">
                                          <p:val>
                                            <p:strVal val="#ppt_h"/>
                                          </p:val>
                                        </p:tav>
                                      </p:tavLst>
                                    </p:anim>
                                    <p:animEffect transition="in" filter="fade">
                                      <p:cBhvr>
                                        <p:cTn id="93" dur="750"/>
                                        <p:tgtEl>
                                          <p:spTgt spid="69"/>
                                        </p:tgtEl>
                                      </p:cBhvr>
                                    </p:animEffect>
                                  </p:childTnLst>
                                </p:cTn>
                              </p:par>
                              <p:par>
                                <p:cTn id="94" presetID="53" presetClass="entr" presetSubtype="16" fill="hold" grpId="0" nodeType="withEffect">
                                  <p:stCondLst>
                                    <p:cond delay="500"/>
                                  </p:stCondLst>
                                  <p:childTnLst>
                                    <p:set>
                                      <p:cBhvr>
                                        <p:cTn id="95" dur="1" fill="hold">
                                          <p:stCondLst>
                                            <p:cond delay="0"/>
                                          </p:stCondLst>
                                        </p:cTn>
                                        <p:tgtEl>
                                          <p:spTgt spid="74"/>
                                        </p:tgtEl>
                                        <p:attrNameLst>
                                          <p:attrName>style.visibility</p:attrName>
                                        </p:attrNameLst>
                                      </p:cBhvr>
                                      <p:to>
                                        <p:strVal val="visible"/>
                                      </p:to>
                                    </p:set>
                                    <p:anim calcmode="lin" valueType="num">
                                      <p:cBhvr>
                                        <p:cTn id="96" dur="750" fill="hold"/>
                                        <p:tgtEl>
                                          <p:spTgt spid="74"/>
                                        </p:tgtEl>
                                        <p:attrNameLst>
                                          <p:attrName>ppt_w</p:attrName>
                                        </p:attrNameLst>
                                      </p:cBhvr>
                                      <p:tavLst>
                                        <p:tav tm="0">
                                          <p:val>
                                            <p:fltVal val="0"/>
                                          </p:val>
                                        </p:tav>
                                        <p:tav tm="100000">
                                          <p:val>
                                            <p:strVal val="#ppt_w"/>
                                          </p:val>
                                        </p:tav>
                                      </p:tavLst>
                                    </p:anim>
                                    <p:anim calcmode="lin" valueType="num">
                                      <p:cBhvr>
                                        <p:cTn id="97" dur="750" fill="hold"/>
                                        <p:tgtEl>
                                          <p:spTgt spid="74"/>
                                        </p:tgtEl>
                                        <p:attrNameLst>
                                          <p:attrName>ppt_h</p:attrName>
                                        </p:attrNameLst>
                                      </p:cBhvr>
                                      <p:tavLst>
                                        <p:tav tm="0">
                                          <p:val>
                                            <p:fltVal val="0"/>
                                          </p:val>
                                        </p:tav>
                                        <p:tav tm="100000">
                                          <p:val>
                                            <p:strVal val="#ppt_h"/>
                                          </p:val>
                                        </p:tav>
                                      </p:tavLst>
                                    </p:anim>
                                    <p:animEffect transition="in" filter="fade">
                                      <p:cBhvr>
                                        <p:cTn id="98" dur="750"/>
                                        <p:tgtEl>
                                          <p:spTgt spid="74"/>
                                        </p:tgtEl>
                                      </p:cBhvr>
                                    </p:animEffect>
                                  </p:childTnLst>
                                </p:cTn>
                              </p:par>
                              <p:par>
                                <p:cTn id="99" presetID="53" presetClass="entr" presetSubtype="16" fill="hold" grpId="0" nodeType="withEffect">
                                  <p:stCondLst>
                                    <p:cond delay="500"/>
                                  </p:stCondLst>
                                  <p:childTnLst>
                                    <p:set>
                                      <p:cBhvr>
                                        <p:cTn id="100" dur="1" fill="hold">
                                          <p:stCondLst>
                                            <p:cond delay="0"/>
                                          </p:stCondLst>
                                        </p:cTn>
                                        <p:tgtEl>
                                          <p:spTgt spid="2"/>
                                        </p:tgtEl>
                                        <p:attrNameLst>
                                          <p:attrName>style.visibility</p:attrName>
                                        </p:attrNameLst>
                                      </p:cBhvr>
                                      <p:to>
                                        <p:strVal val="visible"/>
                                      </p:to>
                                    </p:set>
                                    <p:anim calcmode="lin" valueType="num">
                                      <p:cBhvr>
                                        <p:cTn id="101" dur="750" fill="hold"/>
                                        <p:tgtEl>
                                          <p:spTgt spid="2"/>
                                        </p:tgtEl>
                                        <p:attrNameLst>
                                          <p:attrName>ppt_w</p:attrName>
                                        </p:attrNameLst>
                                      </p:cBhvr>
                                      <p:tavLst>
                                        <p:tav tm="0">
                                          <p:val>
                                            <p:fltVal val="0"/>
                                          </p:val>
                                        </p:tav>
                                        <p:tav tm="100000">
                                          <p:val>
                                            <p:strVal val="#ppt_w"/>
                                          </p:val>
                                        </p:tav>
                                      </p:tavLst>
                                    </p:anim>
                                    <p:anim calcmode="lin" valueType="num">
                                      <p:cBhvr>
                                        <p:cTn id="102" dur="750" fill="hold"/>
                                        <p:tgtEl>
                                          <p:spTgt spid="2"/>
                                        </p:tgtEl>
                                        <p:attrNameLst>
                                          <p:attrName>ppt_h</p:attrName>
                                        </p:attrNameLst>
                                      </p:cBhvr>
                                      <p:tavLst>
                                        <p:tav tm="0">
                                          <p:val>
                                            <p:fltVal val="0"/>
                                          </p:val>
                                        </p:tav>
                                        <p:tav tm="100000">
                                          <p:val>
                                            <p:strVal val="#ppt_h"/>
                                          </p:val>
                                        </p:tav>
                                      </p:tavLst>
                                    </p:anim>
                                    <p:animEffect transition="in" filter="fade">
                                      <p:cBhvr>
                                        <p:cTn id="103" dur="750"/>
                                        <p:tgtEl>
                                          <p:spTgt spid="2"/>
                                        </p:tgtEl>
                                      </p:cBhvr>
                                    </p:animEffect>
                                  </p:childTnLst>
                                </p:cTn>
                              </p:par>
                            </p:childTnLst>
                          </p:cTn>
                        </p:par>
                        <p:par>
                          <p:cTn id="104" fill="hold">
                            <p:stCondLst>
                              <p:cond delay="5000"/>
                            </p:stCondLst>
                            <p:childTnLst>
                              <p:par>
                                <p:cTn id="105" presetID="22" presetClass="entr" presetSubtype="8" fill="hold" grpId="0"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wipe(left)">
                                      <p:cBhvr>
                                        <p:cTn id="107" dur="500"/>
                                        <p:tgtEl>
                                          <p:spTgt spid="67"/>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68"/>
                                        </p:tgtEl>
                                        <p:attrNameLst>
                                          <p:attrName>style.visibility</p:attrName>
                                        </p:attrNameLst>
                                      </p:cBhvr>
                                      <p:to>
                                        <p:strVal val="visible"/>
                                      </p:to>
                                    </p:set>
                                    <p:animEffect transition="in" filter="wipe(left)">
                                      <p:cBhvr>
                                        <p:cTn id="110" dur="500"/>
                                        <p:tgtEl>
                                          <p:spTgt spid="6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animEffect transition="in" filter="wipe(left)">
                                      <p:cBhvr>
                                        <p:cTn id="113" dur="500"/>
                                        <p:tgtEl>
                                          <p:spTgt spid="70"/>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left)">
                                      <p:cBhvr>
                                        <p:cTn id="116" dur="500"/>
                                        <p:tgtEl>
                                          <p:spTgt spid="7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wipe(left)">
                                      <p:cBhvr>
                                        <p:cTn id="119" dur="500"/>
                                        <p:tgtEl>
                                          <p:spTgt spid="3"/>
                                        </p:tgtEl>
                                      </p:cBhvr>
                                    </p:animEffect>
                                  </p:childTnLst>
                                </p:cTn>
                              </p:par>
                            </p:childTnLst>
                          </p:cTn>
                        </p:par>
                        <p:par>
                          <p:cTn id="120" fill="hold">
                            <p:stCondLst>
                              <p:cond delay="5500"/>
                            </p:stCondLst>
                            <p:childTnLst>
                              <p:par>
                                <p:cTn id="121" presetID="22" presetClass="entr" presetSubtype="8" fill="hold" grpId="0"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wipe(left)">
                                      <p:cBhvr>
                                        <p:cTn id="123" dur="500"/>
                                        <p:tgtEl>
                                          <p:spTgt spid="71"/>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72"/>
                                        </p:tgtEl>
                                        <p:attrNameLst>
                                          <p:attrName>style.visibility</p:attrName>
                                        </p:attrNameLst>
                                      </p:cBhvr>
                                      <p:to>
                                        <p:strVal val="visible"/>
                                      </p:to>
                                    </p:set>
                                    <p:animEffect transition="in" filter="wipe(left)">
                                      <p:cBhvr>
                                        <p:cTn id="126" dur="500"/>
                                        <p:tgtEl>
                                          <p:spTgt spid="72"/>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wipe(left)">
                                      <p:cBhvr>
                                        <p:cTn id="129" dur="500"/>
                                        <p:tgtEl>
                                          <p:spTgt spid="76"/>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73"/>
                                        </p:tgtEl>
                                        <p:attrNameLst>
                                          <p:attrName>style.visibility</p:attrName>
                                        </p:attrNameLst>
                                      </p:cBhvr>
                                      <p:to>
                                        <p:strVal val="visible"/>
                                      </p:to>
                                    </p:set>
                                    <p:animEffect transition="in" filter="wipe(left)">
                                      <p:cBhvr>
                                        <p:cTn id="132" dur="500"/>
                                        <p:tgtEl>
                                          <p:spTgt spid="73"/>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4"/>
                                        </p:tgtEl>
                                        <p:attrNameLst>
                                          <p:attrName>style.visibility</p:attrName>
                                        </p:attrNameLst>
                                      </p:cBhvr>
                                      <p:to>
                                        <p:strVal val="visible"/>
                                      </p:to>
                                    </p:set>
                                    <p:animEffect transition="in" filter="wipe(left)">
                                      <p:cBhvr>
                                        <p:cTn id="1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9" grpId="0" bldLvl="0" animBg="1"/>
      <p:bldP spid="50" grpId="0" bldLvl="0" animBg="1"/>
      <p:bldP spid="51" grpId="0" bldLvl="0" animBg="1"/>
      <p:bldP spid="52" grpId="0" bldLvl="0" animBg="1"/>
      <p:bldP spid="53" grpId="0" bldLvl="0" animBg="1"/>
      <p:bldP spid="54" grpId="0" bldLvl="0" animBg="1"/>
      <p:bldP spid="55" grpId="0"/>
      <p:bldP spid="56" grpId="0"/>
      <p:bldP spid="57" grpId="0"/>
      <p:bldP spid="58" grpId="0" bldLvl="0" animBg="1"/>
      <p:bldP spid="59" grpId="0" bldLvl="0" animBg="1"/>
      <p:bldP spid="60" grpId="0"/>
      <p:bldP spid="61" grpId="0" bldLvl="0" animBg="1"/>
      <p:bldP spid="62" grpId="0" bldLvl="0" animBg="1"/>
      <p:bldP spid="63" grpId="0"/>
      <p:bldP spid="65" grpId="0" bldLvl="0" animBg="1"/>
      <p:bldP spid="66" grpId="0" bldLvl="0" animBg="1"/>
      <p:bldP spid="67" grpId="0" bldLvl="0" animBg="1"/>
      <p:bldP spid="68" grpId="0" bldLvl="0" animBg="1"/>
      <p:bldP spid="69" grpId="0" bldLvl="0" animBg="1"/>
      <p:bldP spid="70" grpId="0" bldLvl="0" animBg="1"/>
      <p:bldP spid="71" grpId="0"/>
      <p:bldP spid="72" grpId="0"/>
      <p:bldP spid="74" grpId="0" bldLvl="0" animBg="1"/>
      <p:bldP spid="75" grpId="0" bldLvl="0" animBg="1"/>
      <p:bldP spid="76" grpId="0"/>
      <p:bldP spid="73" grpId="0"/>
      <p:bldP spid="2" grpId="0" bldLvl="0" animBg="1"/>
      <p:bldP spid="3" grpId="0" bldLvl="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8"/>
          <p:cNvSpPr txBox="1"/>
          <p:nvPr/>
        </p:nvSpPr>
        <p:spPr>
          <a:xfrm>
            <a:off x="1296537" y="1503497"/>
            <a:ext cx="9676263" cy="830995"/>
          </a:xfrm>
          <a:prstGeom prst="rect">
            <a:avLst/>
          </a:prstGeom>
          <a:noFill/>
        </p:spPr>
        <p:txBody>
          <a:bodyPr wrap="square" lIns="91438" tIns="45719" rIns="91438" bIns="45719" rtlCol="0">
            <a:spAutoFit/>
          </a:bodyPr>
          <a:lstStyle/>
          <a:p>
            <a:pPr algn="ctr" defTabSz="1218565"/>
            <a:r>
              <a:rPr lang="zh-CN" altLang="en-US" b="1" dirty="0">
                <a:solidFill>
                  <a:srgbClr val="C00000"/>
                </a:solidFill>
                <a:latin typeface="微软雅黑" panose="020B0503020204020204" charset="-122"/>
                <a:ea typeface="微软雅黑" panose="020B0503020204020204" charset="-122"/>
              </a:rPr>
              <a:t>新时代新形势，改革开放和社会主义现代化建设、促进人的全面发展和社会全面进步对教育和学习提出了新的更高的要求。</a:t>
            </a:r>
            <a:endParaRPr lang="en-US" altLang="zh-CN" b="1" dirty="0" smtClean="0">
              <a:solidFill>
                <a:srgbClr val="C00000"/>
              </a:solidFill>
              <a:latin typeface="微软雅黑" panose="020B0503020204020204" charset="-122"/>
              <a:ea typeface="微软雅黑" panose="020B0503020204020204" charset="-122"/>
            </a:endParaRPr>
          </a:p>
        </p:txBody>
      </p:sp>
      <p:sp>
        <p:nvSpPr>
          <p:cNvPr id="23" name="矩形: 圆角 7"/>
          <p:cNvSpPr/>
          <p:nvPr/>
        </p:nvSpPr>
        <p:spPr>
          <a:xfrm>
            <a:off x="1232468" y="2473460"/>
            <a:ext cx="9740332" cy="1953934"/>
          </a:xfrm>
          <a:prstGeom prst="roundRect">
            <a:avLst>
              <a:gd name="adj" fmla="val 0"/>
            </a:avLst>
          </a:prstGeom>
          <a:noFill/>
          <a:ln w="19050" cap="flat" cmpd="sng" algn="ctr">
            <a:solidFill>
              <a:srgbClr val="FF0000"/>
            </a:solidFill>
            <a:prstDash val="sysDash"/>
            <a:miter lim="800000"/>
          </a:ln>
          <a:effectLst/>
        </p:spPr>
        <p:txBody>
          <a:bodyPr rtlCol="0" anchor="ctr"/>
          <a:lstStyle/>
          <a:p>
            <a:pPr algn="ctr" defTabSz="1218565">
              <a:defRPr/>
            </a:pPr>
            <a:endParaRPr lang="zh-CN" altLang="en-US" kern="0" smtClean="0">
              <a:solidFill>
                <a:sysClr val="window" lastClr="FFFFFF"/>
              </a:solidFill>
              <a:latin typeface="Arial" panose="020B0604020202020204"/>
              <a:ea typeface="微软雅黑" panose="020B0503020204020204" charset="-122"/>
            </a:endParaRPr>
          </a:p>
        </p:txBody>
      </p:sp>
      <p:sp>
        <p:nvSpPr>
          <p:cNvPr id="24" name="矩形 23"/>
          <p:cNvSpPr/>
          <p:nvPr/>
        </p:nvSpPr>
        <p:spPr>
          <a:xfrm>
            <a:off x="1480178" y="2492896"/>
            <a:ext cx="9155101" cy="1754326"/>
          </a:xfrm>
          <a:prstGeom prst="rect">
            <a:avLst/>
          </a:prstGeom>
        </p:spPr>
        <p:txBody>
          <a:bodyPr wrap="square">
            <a:spAutoFit/>
          </a:bodyPr>
          <a:lstStyle/>
          <a:p>
            <a:pPr defTabSz="1218565">
              <a:lnSpc>
                <a:spcPct val="150000"/>
              </a:lnSpc>
            </a:pPr>
            <a:r>
              <a:rPr lang="zh-CN" altLang="en-US" sz="1800" kern="0" dirty="0">
                <a:solidFill>
                  <a:sysClr val="windowText" lastClr="000000">
                    <a:lumMod val="95000"/>
                    <a:lumOff val="5000"/>
                  </a:sysClr>
                </a:solidFill>
                <a:latin typeface="等线"/>
                <a:ea typeface="微软雅黑" panose="020B0503020204020204" charset="-122"/>
                <a:cs typeface="Times New Roman" panose="02020603050405020304" pitchFamily="18" charset="0"/>
              </a:rPr>
              <a:t>我们要抓住机遇、超前布局，以更高远的历史站位、更宽广的国际视野、更深邃的战略眼光，对加快推进教育现代化、建设教育强国作出总体部署和战略设计，坚持把优先发展教育事业作为推动党和国家各项事业发展的重要先手棋，不断</a:t>
            </a:r>
            <a:r>
              <a:rPr lang="zh-CN" altLang="en-US" sz="1800" b="1" kern="0" dirty="0">
                <a:solidFill>
                  <a:srgbClr val="C00000"/>
                </a:solidFill>
                <a:latin typeface="等线"/>
                <a:ea typeface="微软雅黑" panose="020B0503020204020204" charset="-122"/>
                <a:cs typeface="Times New Roman" panose="02020603050405020304" pitchFamily="18" charset="0"/>
              </a:rPr>
              <a:t>使教育同党和国家事业发展要求相适应、同人民群众期待相契合、同我国综合国力和国际地位相匹配。</a:t>
            </a:r>
            <a:endParaRPr lang="zh-CN" altLang="en-US" sz="1800" b="1" kern="0" dirty="0">
              <a:solidFill>
                <a:srgbClr val="C00000"/>
              </a:solidFill>
              <a:latin typeface="等线"/>
              <a:ea typeface="微软雅黑" panose="020B0503020204020204" charset="-122"/>
              <a:cs typeface="Times New Roman" panose="02020603050405020304" pitchFamily="18" charset="0"/>
            </a:endParaRPr>
          </a:p>
        </p:txBody>
      </p:sp>
      <p:sp>
        <p:nvSpPr>
          <p:cNvPr id="25" name="矩形: 圆角 7"/>
          <p:cNvSpPr/>
          <p:nvPr/>
        </p:nvSpPr>
        <p:spPr>
          <a:xfrm>
            <a:off x="1232468" y="4864867"/>
            <a:ext cx="9740332" cy="1876501"/>
          </a:xfrm>
          <a:prstGeom prst="roundRect">
            <a:avLst>
              <a:gd name="adj" fmla="val 0"/>
            </a:avLst>
          </a:prstGeom>
          <a:noFill/>
          <a:ln w="19050" cap="flat" cmpd="sng" algn="ctr">
            <a:solidFill>
              <a:srgbClr val="FF0000"/>
            </a:solidFill>
            <a:prstDash val="sysDash"/>
            <a:miter lim="800000"/>
          </a:ln>
          <a:effectLst/>
        </p:spPr>
        <p:txBody>
          <a:bodyPr rtlCol="0" anchor="ctr"/>
          <a:lstStyle/>
          <a:p>
            <a:pPr algn="ctr" defTabSz="913765">
              <a:defRPr/>
            </a:pPr>
            <a:endParaRPr lang="zh-CN" altLang="en-US" sz="1800" kern="0" smtClean="0">
              <a:solidFill>
                <a:prstClr val="white"/>
              </a:solidFill>
              <a:latin typeface="Arial" panose="020B0604020202020204"/>
              <a:ea typeface="微软雅黑" panose="020B0503020204020204" charset="-122"/>
            </a:endParaRPr>
          </a:p>
        </p:txBody>
      </p:sp>
      <p:sp>
        <p:nvSpPr>
          <p:cNvPr id="26" name="矩形 25"/>
          <p:cNvSpPr/>
          <p:nvPr/>
        </p:nvSpPr>
        <p:spPr>
          <a:xfrm>
            <a:off x="1405895" y="5229200"/>
            <a:ext cx="9514641" cy="1338828"/>
          </a:xfrm>
          <a:prstGeom prst="rect">
            <a:avLst/>
          </a:prstGeom>
        </p:spPr>
        <p:txBody>
          <a:bodyPr wrap="square">
            <a:spAutoFit/>
          </a:bodyPr>
          <a:lstStyle/>
          <a:p>
            <a:pPr defTabSz="913765">
              <a:lnSpc>
                <a:spcPct val="150000"/>
              </a:lnSpc>
            </a:pPr>
            <a:r>
              <a:rPr lang="zh-CN" altLang="en-US" sz="1800" dirty="0">
                <a:solidFill>
                  <a:prstClr val="black">
                    <a:lumMod val="95000"/>
                    <a:lumOff val="5000"/>
                  </a:prstClr>
                </a:solidFill>
                <a:latin typeface="Arial" panose="020B0604020202020204"/>
                <a:ea typeface="微软雅黑" panose="020B0503020204020204" charset="-122"/>
                <a:cs typeface="Times New Roman" panose="02020603050405020304" pitchFamily="18" charset="0"/>
              </a:rPr>
              <a:t>习近平指出，培养什么人，是教育的首要问题。我国是中国共产党领导的社会主义国家，这就决定了我们的教育必须把培养社会主义建设者和接班人作为根本任务，培养一代又一代拥护中国共产党领导和我国社会主义制度、立志为中国特色社会主义奋斗终身的有用人才。</a:t>
            </a:r>
            <a:endParaRPr lang="zh-CN" altLang="en-US" sz="1800" dirty="0">
              <a:solidFill>
                <a:prstClr val="black">
                  <a:lumMod val="95000"/>
                  <a:lumOff val="5000"/>
                </a:prstClr>
              </a:solidFill>
              <a:latin typeface="Arial" panose="020B0604020202020204"/>
              <a:ea typeface="微软雅黑" panose="020B0503020204020204" charset="-122"/>
              <a:cs typeface="Times New Roman" panose="02020603050405020304" pitchFamily="18" charset="0"/>
            </a:endParaRPr>
          </a:p>
        </p:txBody>
      </p:sp>
      <p:sp>
        <p:nvSpPr>
          <p:cNvPr id="27" name="矩形: 圆角 6"/>
          <p:cNvSpPr/>
          <p:nvPr/>
        </p:nvSpPr>
        <p:spPr>
          <a:xfrm>
            <a:off x="2031999" y="4545395"/>
            <a:ext cx="3847977" cy="638943"/>
          </a:xfrm>
          <a:prstGeom prst="roundRect">
            <a:avLst/>
          </a:prstGeom>
          <a:solidFill>
            <a:srgbClr val="C00000"/>
          </a:solidFill>
          <a:ln w="12700" cap="flat" cmpd="sng" algn="ctr">
            <a:noFill/>
            <a:prstDash val="solid"/>
            <a:miter lim="800000"/>
          </a:ln>
          <a:effectLst/>
        </p:spPr>
        <p:txBody>
          <a:bodyPr rtlCol="0" anchor="ctr"/>
          <a:lstStyle/>
          <a:p>
            <a:pPr algn="ctr" defTabSz="913765"/>
            <a:r>
              <a:rPr lang="zh-CN" altLang="en-US" b="1" kern="0" dirty="0">
                <a:solidFill>
                  <a:srgbClr val="FFF6EF"/>
                </a:solidFill>
                <a:latin typeface="Arial" panose="020B0604020202020204"/>
                <a:ea typeface="微软雅黑" panose="020B0503020204020204" charset="-122"/>
                <a:cs typeface="Times New Roman" panose="02020603050405020304" pitchFamily="18" charset="0"/>
              </a:rPr>
              <a:t>教育工作的根本</a:t>
            </a:r>
            <a:r>
              <a:rPr lang="zh-CN" altLang="en-US" b="1" kern="0" dirty="0" smtClean="0">
                <a:solidFill>
                  <a:srgbClr val="FFF6EF"/>
                </a:solidFill>
                <a:latin typeface="Arial" panose="020B0604020202020204"/>
                <a:ea typeface="微软雅黑" panose="020B0503020204020204" charset="-122"/>
                <a:cs typeface="Times New Roman" panose="02020603050405020304" pitchFamily="18" charset="0"/>
              </a:rPr>
              <a:t>任务</a:t>
            </a:r>
            <a:endParaRPr lang="zh-CN" altLang="en-US" b="1" kern="0" dirty="0" smtClean="0">
              <a:solidFill>
                <a:srgbClr val="FFF6EF"/>
              </a:solidFill>
              <a:latin typeface="Arial" panose="020B0604020202020204"/>
              <a:ea typeface="微软雅黑" panose="020B0503020204020204" charset="-122"/>
            </a:endParaRPr>
          </a:p>
        </p:txBody>
      </p:sp>
      <p:sp>
        <p:nvSpPr>
          <p:cNvPr id="28" name="矩形: 圆角 6"/>
          <p:cNvSpPr/>
          <p:nvPr/>
        </p:nvSpPr>
        <p:spPr>
          <a:xfrm>
            <a:off x="6142181" y="4545395"/>
            <a:ext cx="3847977" cy="638943"/>
          </a:xfrm>
          <a:prstGeom prst="roundRect">
            <a:avLst/>
          </a:prstGeom>
          <a:solidFill>
            <a:srgbClr val="C00000"/>
          </a:solidFill>
          <a:ln w="12700" cap="flat" cmpd="sng" algn="ctr">
            <a:noFill/>
            <a:prstDash val="solid"/>
            <a:miter lim="800000"/>
          </a:ln>
          <a:effectLst/>
        </p:spPr>
        <p:txBody>
          <a:bodyPr rtlCol="0" anchor="ctr"/>
          <a:lstStyle/>
          <a:p>
            <a:pPr algn="ctr" defTabSz="913765"/>
            <a:r>
              <a:rPr lang="zh-CN" altLang="en-US" b="1" kern="0" dirty="0">
                <a:solidFill>
                  <a:srgbClr val="FFF6EF"/>
                </a:solidFill>
                <a:latin typeface="Arial" panose="020B0604020202020204"/>
                <a:ea typeface="微软雅黑" panose="020B0503020204020204" charset="-122"/>
                <a:cs typeface="Times New Roman" panose="02020603050405020304" pitchFamily="18" charset="0"/>
              </a:rPr>
              <a:t>教育现代化的方向目标</a:t>
            </a:r>
            <a:endParaRPr lang="zh-CN" altLang="en-US" b="1" kern="0" dirty="0" smtClean="0">
              <a:solidFill>
                <a:srgbClr val="FFF6EF"/>
              </a:solidFill>
              <a:latin typeface="Arial" panose="020B0604020202020204"/>
              <a:ea typeface="微软雅黑" panose="020B0503020204020204" charset="-122"/>
            </a:endParaRPr>
          </a:p>
        </p:txBody>
      </p:sp>
    </p:spTree>
  </p:cSld>
  <p:clrMapOvr>
    <a:masterClrMapping/>
  </p:clrMapOvr>
  <p:transition spd="slow" advTm="884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1000"/>
                                        <p:tgtEl>
                                          <p:spTgt spid="24"/>
                                        </p:tgtEl>
                                        <p:attrNameLst>
                                          <p:attrName>ppt_y</p:attrName>
                                        </p:attrNameLst>
                                      </p:cBhvr>
                                      <p:tavLst>
                                        <p:tav tm="0">
                                          <p:val>
                                            <p:strVal val="#ppt_y+#ppt_h*1.125000"/>
                                          </p:val>
                                        </p:tav>
                                        <p:tav tm="100000">
                                          <p:val>
                                            <p:strVal val="#ppt_y"/>
                                          </p:val>
                                        </p:tav>
                                      </p:tavLst>
                                    </p:anim>
                                    <p:animEffect transition="in" filter="wipe(up)">
                                      <p:cBhvr>
                                        <p:cTn id="15" dur="1000"/>
                                        <p:tgtEl>
                                          <p:spTgt spid="24"/>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3500"/>
                            </p:stCondLst>
                            <p:childTnLst>
                              <p:par>
                                <p:cTn id="32" presetID="12" presetClass="entr" presetSubtype="4"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000"/>
                                        <p:tgtEl>
                                          <p:spTgt spid="26"/>
                                        </p:tgtEl>
                                        <p:attrNameLst>
                                          <p:attrName>ppt_y</p:attrName>
                                        </p:attrNameLst>
                                      </p:cBhvr>
                                      <p:tavLst>
                                        <p:tav tm="0">
                                          <p:val>
                                            <p:strVal val="#ppt_y+#ppt_h*1.125000"/>
                                          </p:val>
                                        </p:tav>
                                        <p:tav tm="100000">
                                          <p:val>
                                            <p:strVal val="#ppt_y"/>
                                          </p:val>
                                        </p:tav>
                                      </p:tavLst>
                                    </p:anim>
                                    <p:animEffect transition="in" filter="wipe(up)">
                                      <p:cBhvr>
                                        <p:cTn id="3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P spid="25" grpId="0" animBg="1"/>
      <p:bldP spid="26" grpId="0"/>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050902" y="1531435"/>
            <a:ext cx="9145947" cy="584775"/>
          </a:xfrm>
          <a:prstGeom prst="rect">
            <a:avLst/>
          </a:prstGeom>
        </p:spPr>
        <p:txBody>
          <a:bodyPr wrap="square">
            <a:spAutoFit/>
          </a:bodyPr>
          <a:lstStyle/>
          <a:p>
            <a:pPr defTabSz="914400"/>
            <a:r>
              <a:rPr lang="zh-CN" altLang="en-US" sz="3200" b="1" dirty="0">
                <a:solidFill>
                  <a:srgbClr val="C00000"/>
                </a:solidFill>
                <a:latin typeface="Arial" panose="020B0604020202020204"/>
                <a:ea typeface="微软雅黑" panose="020B0503020204020204" charset="-122"/>
                <a:cs typeface="+mn-ea"/>
                <a:sym typeface="+mn-lt"/>
              </a:rPr>
              <a:t>习近平</a:t>
            </a:r>
            <a:r>
              <a:rPr lang="zh-CN" altLang="en-US" sz="3200" b="1" dirty="0" smtClean="0">
                <a:solidFill>
                  <a:srgbClr val="C00000"/>
                </a:solidFill>
                <a:latin typeface="Arial" panose="020B0604020202020204"/>
                <a:ea typeface="微软雅黑" panose="020B0503020204020204" charset="-122"/>
                <a:cs typeface="+mn-ea"/>
                <a:sym typeface="+mn-lt"/>
              </a:rPr>
              <a:t>强调教育工作六处“下功夫”，三个“要”</a:t>
            </a:r>
            <a:endParaRPr lang="en-US" altLang="zh-CN" sz="3200" b="1" dirty="0">
              <a:solidFill>
                <a:srgbClr val="C00000"/>
              </a:solidFill>
              <a:latin typeface="Arial" panose="020B0604020202020204"/>
              <a:ea typeface="微软雅黑" panose="020B0503020204020204" charset="-122"/>
              <a:cs typeface="+mn-ea"/>
              <a:sym typeface="+mn-lt"/>
            </a:endParaRPr>
          </a:p>
        </p:txBody>
      </p:sp>
      <p:grpSp>
        <p:nvGrpSpPr>
          <p:cNvPr id="24" name="组合 23"/>
          <p:cNvGrpSpPr/>
          <p:nvPr/>
        </p:nvGrpSpPr>
        <p:grpSpPr>
          <a:xfrm>
            <a:off x="878928" y="1342211"/>
            <a:ext cx="1027401" cy="1027401"/>
            <a:chOff x="1590646" y="2700970"/>
            <a:chExt cx="1027401" cy="1027401"/>
          </a:xfrm>
        </p:grpSpPr>
        <p:sp>
          <p:nvSpPr>
            <p:cNvPr id="25" name="矩形: 圆角 5"/>
            <p:cNvSpPr/>
            <p:nvPr/>
          </p:nvSpPr>
          <p:spPr>
            <a:xfrm>
              <a:off x="1590646" y="2700970"/>
              <a:ext cx="1027401" cy="1027401"/>
            </a:xfrm>
            <a:prstGeom prst="roundRect">
              <a:avLst>
                <a:gd name="adj" fmla="val 50000"/>
              </a:avLst>
            </a:prstGeom>
            <a:solidFill>
              <a:srgbClr val="C00000"/>
            </a:solidFill>
            <a:ln w="38100" cap="flat" cmpd="sng" algn="ctr">
              <a:solidFill>
                <a:srgbClr val="FFFAE3"/>
              </a:solidFill>
              <a:prstDash val="solid"/>
              <a:miter lim="800000"/>
            </a:ln>
            <a:effectLst/>
          </p:spPr>
          <p:txBody>
            <a:bodyPr rtlCol="0" anchor="ctr"/>
            <a:lstStyle/>
            <a:p>
              <a:pPr algn="ctr" defTabSz="914400">
                <a:defRPr/>
              </a:pPr>
              <a:endParaRPr lang="zh-CN" altLang="en-US" sz="1800" kern="0" smtClean="0">
                <a:solidFill>
                  <a:prstClr val="white"/>
                </a:solidFill>
                <a:latin typeface="Arial" panose="020B0604020202020204"/>
                <a:ea typeface="微软雅黑" panose="020B0503020204020204" charset="-122"/>
                <a:cs typeface="+mn-ea"/>
                <a:sym typeface="+mn-lt"/>
              </a:endParaRPr>
            </a:p>
          </p:txBody>
        </p:sp>
        <p:sp>
          <p:nvSpPr>
            <p:cNvPr id="26" name="Freeform 5"/>
            <p:cNvSpPr>
              <a:spLocks noChangeAspect="1"/>
            </p:cNvSpPr>
            <p:nvPr/>
          </p:nvSpPr>
          <p:spPr bwMode="auto">
            <a:xfrm>
              <a:off x="1796002" y="2871600"/>
              <a:ext cx="621966" cy="62196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40" tIns="45720" rIns="91440" bIns="45720" numCol="1" anchor="t" anchorCtr="0" compatLnSpc="1"/>
            <a:lstStyle/>
            <a:p>
              <a:pP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grpSp>
      <p:cxnSp>
        <p:nvCxnSpPr>
          <p:cNvPr id="27" name="直接箭头连接符 26"/>
          <p:cNvCxnSpPr>
            <a:stCxn id="25" idx="2"/>
          </p:cNvCxnSpPr>
          <p:nvPr/>
        </p:nvCxnSpPr>
        <p:spPr>
          <a:xfrm>
            <a:off x="1392629" y="2369612"/>
            <a:ext cx="0" cy="4120088"/>
          </a:xfrm>
          <a:prstGeom prst="straightConnector1">
            <a:avLst/>
          </a:prstGeom>
          <a:noFill/>
          <a:ln w="6350" cap="flat" cmpd="sng" algn="ctr">
            <a:solidFill>
              <a:srgbClr val="591300"/>
            </a:solidFill>
            <a:prstDash val="solid"/>
            <a:miter lim="800000"/>
            <a:tailEnd type="oval"/>
          </a:ln>
          <a:effectLst/>
        </p:spPr>
      </p:cxnSp>
      <p:sp>
        <p:nvSpPr>
          <p:cNvPr id="28" name="矩形: 圆角 13"/>
          <p:cNvSpPr/>
          <p:nvPr/>
        </p:nvSpPr>
        <p:spPr>
          <a:xfrm>
            <a:off x="1143653" y="2751425"/>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1</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29" name="矩形: 圆角 14"/>
          <p:cNvSpPr/>
          <p:nvPr/>
        </p:nvSpPr>
        <p:spPr>
          <a:xfrm>
            <a:off x="1143653" y="3457438"/>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2</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30" name="箭头: V 形 20"/>
          <p:cNvSpPr/>
          <p:nvPr/>
        </p:nvSpPr>
        <p:spPr>
          <a:xfrm>
            <a:off x="2050902" y="2794868"/>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31" name="箭头: V 形 21"/>
          <p:cNvSpPr/>
          <p:nvPr/>
        </p:nvSpPr>
        <p:spPr>
          <a:xfrm>
            <a:off x="2050902" y="3502768"/>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32" name="矩形: 圆角 14"/>
          <p:cNvSpPr/>
          <p:nvPr/>
        </p:nvSpPr>
        <p:spPr>
          <a:xfrm>
            <a:off x="1143653" y="4197449"/>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3</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33" name="箭头: V 形 21"/>
          <p:cNvSpPr/>
          <p:nvPr/>
        </p:nvSpPr>
        <p:spPr>
          <a:xfrm>
            <a:off x="2050902" y="4254353"/>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34" name="矩形 33"/>
          <p:cNvSpPr/>
          <p:nvPr/>
        </p:nvSpPr>
        <p:spPr>
          <a:xfrm>
            <a:off x="2509328" y="2405282"/>
            <a:ext cx="8411993" cy="923330"/>
          </a:xfrm>
          <a:prstGeom prst="rect">
            <a:avLst/>
          </a:prstGeom>
        </p:spPr>
        <p:txBody>
          <a:bodyPr wrap="square">
            <a:spAutoFit/>
          </a:bodyPr>
          <a:lstStyle/>
          <a:p>
            <a:pPr algn="just" defTabSz="914400"/>
            <a:r>
              <a:rPr lang="zh-CN" altLang="en-US" sz="1800" b="1" dirty="0">
                <a:solidFill>
                  <a:srgbClr val="C00000"/>
                </a:solidFill>
                <a:latin typeface="Arial" panose="020B0604020202020204"/>
                <a:ea typeface="微软雅黑" panose="020B0503020204020204" charset="-122"/>
              </a:rPr>
              <a:t>要在坚定理想信念上下功夫</a:t>
            </a:r>
            <a:r>
              <a:rPr lang="zh-CN" altLang="en-US" sz="1800" dirty="0">
                <a:solidFill>
                  <a:prstClr val="black"/>
                </a:solidFill>
                <a:latin typeface="Arial" panose="020B0604020202020204"/>
                <a:ea typeface="微软雅黑" panose="020B0503020204020204" charset="-122"/>
              </a:rPr>
              <a:t>，教育引导学生树立共产主义远大理想和中国特色社会主义共同理想，增强学生的中国特色社会主义道路自信、理论自信、制度自信、文化自信，立志肩负起民族复兴的时代重任。</a:t>
            </a:r>
            <a:endParaRPr lang="zh-CN" altLang="en-US" sz="1800" dirty="0">
              <a:solidFill>
                <a:prstClr val="black"/>
              </a:solidFill>
              <a:latin typeface="Arial" panose="020B0604020202020204"/>
              <a:ea typeface="微软雅黑" panose="020B0503020204020204" charset="-122"/>
            </a:endParaRPr>
          </a:p>
        </p:txBody>
      </p:sp>
      <p:sp>
        <p:nvSpPr>
          <p:cNvPr id="35" name="矩形 34"/>
          <p:cNvSpPr/>
          <p:nvPr/>
        </p:nvSpPr>
        <p:spPr>
          <a:xfrm>
            <a:off x="2509328" y="3374308"/>
            <a:ext cx="8411993" cy="646331"/>
          </a:xfrm>
          <a:prstGeom prst="rect">
            <a:avLst/>
          </a:prstGeom>
        </p:spPr>
        <p:txBody>
          <a:bodyPr wrap="square">
            <a:spAutoFit/>
          </a:bodyPr>
          <a:lstStyle/>
          <a:p>
            <a:pPr algn="just" defTabSz="914400"/>
            <a:r>
              <a:rPr lang="zh-CN" altLang="en-US" sz="1800" b="1" dirty="0">
                <a:solidFill>
                  <a:srgbClr val="C00000"/>
                </a:solidFill>
                <a:latin typeface="Arial" panose="020B0604020202020204"/>
                <a:ea typeface="微软雅黑" panose="020B0503020204020204" charset="-122"/>
              </a:rPr>
              <a:t>要在厚植爱国主义情怀上下功夫</a:t>
            </a:r>
            <a:r>
              <a:rPr lang="zh-CN" altLang="en-US" sz="1800" dirty="0">
                <a:solidFill>
                  <a:prstClr val="black"/>
                </a:solidFill>
                <a:latin typeface="Arial" panose="020B0604020202020204"/>
                <a:ea typeface="微软雅黑" panose="020B0503020204020204" charset="-122"/>
              </a:rPr>
              <a:t>，让爱国主义精神在学生心中牢牢扎根，教育引导学生热爱和拥护中国共产党，立志听党话、跟党走，立志扎根人民、奉献国家。</a:t>
            </a:r>
            <a:endParaRPr lang="zh-CN" altLang="en-US" sz="1800" dirty="0">
              <a:solidFill>
                <a:prstClr val="black"/>
              </a:solidFill>
              <a:latin typeface="Arial" panose="020B0604020202020204"/>
              <a:ea typeface="微软雅黑" panose="020B0503020204020204" charset="-122"/>
            </a:endParaRPr>
          </a:p>
        </p:txBody>
      </p:sp>
      <p:sp>
        <p:nvSpPr>
          <p:cNvPr id="36" name="矩形 35"/>
          <p:cNvSpPr/>
          <p:nvPr/>
        </p:nvSpPr>
        <p:spPr>
          <a:xfrm>
            <a:off x="2509329" y="4121669"/>
            <a:ext cx="8411992" cy="646331"/>
          </a:xfrm>
          <a:prstGeom prst="rect">
            <a:avLst/>
          </a:prstGeom>
        </p:spPr>
        <p:txBody>
          <a:bodyPr wrap="square">
            <a:spAutoFit/>
          </a:bodyPr>
          <a:lstStyle/>
          <a:p>
            <a:pPr algn="just" defTabSz="914400"/>
            <a:r>
              <a:rPr lang="zh-CN" altLang="en-US" sz="1800" b="1" dirty="0">
                <a:solidFill>
                  <a:srgbClr val="C00000"/>
                </a:solidFill>
                <a:latin typeface="Arial" panose="020B0604020202020204"/>
                <a:ea typeface="微软雅黑" panose="020B0503020204020204" charset="-122"/>
              </a:rPr>
              <a:t>要在加强品德修养上下功夫</a:t>
            </a:r>
            <a:r>
              <a:rPr lang="zh-CN" altLang="en-US" sz="1800" dirty="0">
                <a:solidFill>
                  <a:prstClr val="black"/>
                </a:solidFill>
                <a:latin typeface="Arial" panose="020B0604020202020204"/>
                <a:ea typeface="微软雅黑" panose="020B0503020204020204" charset="-122"/>
              </a:rPr>
              <a:t>，教育引导学生培育和践行社会主义核心价值观，踏踏实实修好品德，成为有大爱大德大情怀的人。</a:t>
            </a:r>
            <a:endParaRPr lang="zh-CN" altLang="en-US" sz="1800" dirty="0">
              <a:solidFill>
                <a:prstClr val="black"/>
              </a:solidFill>
              <a:latin typeface="Arial" panose="020B0604020202020204"/>
              <a:ea typeface="微软雅黑" panose="020B0503020204020204" charset="-122"/>
            </a:endParaRPr>
          </a:p>
        </p:txBody>
      </p:sp>
      <p:sp>
        <p:nvSpPr>
          <p:cNvPr id="37" name="矩形: 圆角 14"/>
          <p:cNvSpPr/>
          <p:nvPr/>
        </p:nvSpPr>
        <p:spPr>
          <a:xfrm>
            <a:off x="1143653" y="4925592"/>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4</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38" name="箭头: V 形 21"/>
          <p:cNvSpPr/>
          <p:nvPr/>
        </p:nvSpPr>
        <p:spPr>
          <a:xfrm>
            <a:off x="2050902" y="498249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39" name="矩形 38"/>
          <p:cNvSpPr/>
          <p:nvPr/>
        </p:nvSpPr>
        <p:spPr>
          <a:xfrm>
            <a:off x="2509328" y="4849812"/>
            <a:ext cx="8411993" cy="646331"/>
          </a:xfrm>
          <a:prstGeom prst="rect">
            <a:avLst/>
          </a:prstGeom>
        </p:spPr>
        <p:txBody>
          <a:bodyPr wrap="square">
            <a:spAutoFit/>
          </a:bodyPr>
          <a:lstStyle/>
          <a:p>
            <a:pPr algn="just" defTabSz="914400"/>
            <a:r>
              <a:rPr lang="zh-CN" altLang="en-US" sz="1800" b="1" dirty="0">
                <a:solidFill>
                  <a:srgbClr val="C00000"/>
                </a:solidFill>
                <a:latin typeface="Arial" panose="020B0604020202020204"/>
                <a:ea typeface="微软雅黑" panose="020B0503020204020204" charset="-122"/>
              </a:rPr>
              <a:t>要在增长知识见识上下功夫</a:t>
            </a:r>
            <a:r>
              <a:rPr lang="zh-CN" altLang="en-US" sz="1800" dirty="0">
                <a:solidFill>
                  <a:prstClr val="black"/>
                </a:solidFill>
                <a:latin typeface="Arial" panose="020B0604020202020204"/>
                <a:ea typeface="微软雅黑" panose="020B0503020204020204" charset="-122"/>
              </a:rPr>
              <a:t>，教育引导学生珍惜学习时光，心无旁骛求知问学，增长见识，丰富学识，沿着求真理、悟道理、明事理的方向前进。</a:t>
            </a:r>
            <a:endParaRPr lang="zh-CN" altLang="en-US" sz="1800" dirty="0">
              <a:solidFill>
                <a:prstClr val="black"/>
              </a:solidFill>
              <a:latin typeface="Arial" panose="020B0604020202020204"/>
              <a:ea typeface="微软雅黑" panose="020B0503020204020204" charset="-122"/>
            </a:endParaRPr>
          </a:p>
        </p:txBody>
      </p:sp>
      <p:sp>
        <p:nvSpPr>
          <p:cNvPr id="40" name="矩形: 圆角 14"/>
          <p:cNvSpPr/>
          <p:nvPr/>
        </p:nvSpPr>
        <p:spPr>
          <a:xfrm>
            <a:off x="1143653" y="5638264"/>
            <a:ext cx="494773" cy="494773"/>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5</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41" name="箭头: V 形 21"/>
          <p:cNvSpPr/>
          <p:nvPr/>
        </p:nvSpPr>
        <p:spPr>
          <a:xfrm>
            <a:off x="2050902" y="5695171"/>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42" name="矩形 41"/>
          <p:cNvSpPr/>
          <p:nvPr/>
        </p:nvSpPr>
        <p:spPr>
          <a:xfrm>
            <a:off x="2509328" y="5548711"/>
            <a:ext cx="8411993" cy="923330"/>
          </a:xfrm>
          <a:prstGeom prst="rect">
            <a:avLst/>
          </a:prstGeom>
        </p:spPr>
        <p:txBody>
          <a:bodyPr wrap="square">
            <a:spAutoFit/>
          </a:bodyPr>
          <a:lstStyle/>
          <a:p>
            <a:pPr algn="just" defTabSz="914400"/>
            <a:r>
              <a:rPr lang="zh-CN" altLang="en-US" sz="1800" b="1" dirty="0">
                <a:solidFill>
                  <a:srgbClr val="C00000"/>
                </a:solidFill>
                <a:latin typeface="Arial" panose="020B0604020202020204"/>
                <a:ea typeface="微软雅黑" panose="020B0503020204020204" charset="-122"/>
              </a:rPr>
              <a:t>要在培养奋斗精神上下功夫</a:t>
            </a:r>
            <a:r>
              <a:rPr lang="zh-CN" altLang="en-US" sz="1800" dirty="0">
                <a:solidFill>
                  <a:prstClr val="black"/>
                </a:solidFill>
                <a:latin typeface="Arial" panose="020B0604020202020204"/>
                <a:ea typeface="微软雅黑" panose="020B0503020204020204" charset="-122"/>
              </a:rPr>
              <a:t>，教育引导学生树立高远志向，历练敢于担当、不懈奋斗的精神，具有勇于奋斗的精神状态、乐观向上的人生态度，做到刚健有为、自强不息。</a:t>
            </a:r>
            <a:endParaRPr lang="zh-CN" altLang="en-US" sz="1800" dirty="0">
              <a:solidFill>
                <a:prstClr val="black"/>
              </a:solidFill>
              <a:latin typeface="Arial" panose="020B0604020202020204"/>
              <a:ea typeface="微软雅黑" panose="020B0503020204020204" charset="-122"/>
            </a:endParaRPr>
          </a:p>
        </p:txBody>
      </p:sp>
    </p:spTree>
  </p:cSld>
  <p:clrMapOvr>
    <a:masterClrMapping/>
  </p:clrMapOvr>
  <p:transition spd="slow" advTm="872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360"/>
                                          </p:val>
                                        </p:tav>
                                        <p:tav tm="100000">
                                          <p:val>
                                            <p:fltVal val="0"/>
                                          </p:val>
                                        </p:tav>
                                      </p:tavLst>
                                    </p:anim>
                                    <p:animEffect transition="in" filter="fade">
                                      <p:cBhvr>
                                        <p:cTn id="10" dur="1000"/>
                                        <p:tgtEl>
                                          <p:spTgt spid="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1000"/>
                                        <p:tgtEl>
                                          <p:spTgt spid="27"/>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28"/>
                                        </p:tgtEl>
                                        <p:attrNameLst>
                                          <p:attrName>style.visibility</p:attrName>
                                        </p:attrNameLst>
                                      </p:cBhvr>
                                      <p:to>
                                        <p:strVal val="visible"/>
                                      </p:to>
                                    </p:set>
                                    <p:anim calcmode="lin" valueType="num">
                                      <p:cBhvr>
                                        <p:cTn id="20" dur="750" fill="hold"/>
                                        <p:tgtEl>
                                          <p:spTgt spid="28"/>
                                        </p:tgtEl>
                                        <p:attrNameLst>
                                          <p:attrName>ppt_w</p:attrName>
                                        </p:attrNameLst>
                                      </p:cBhvr>
                                      <p:tavLst>
                                        <p:tav tm="0">
                                          <p:val>
                                            <p:fltVal val="0"/>
                                          </p:val>
                                        </p:tav>
                                        <p:tav tm="100000">
                                          <p:val>
                                            <p:strVal val="#ppt_w"/>
                                          </p:val>
                                        </p:tav>
                                      </p:tavLst>
                                    </p:anim>
                                    <p:anim calcmode="lin" valueType="num">
                                      <p:cBhvr>
                                        <p:cTn id="21" dur="750" fill="hold"/>
                                        <p:tgtEl>
                                          <p:spTgt spid="28"/>
                                        </p:tgtEl>
                                        <p:attrNameLst>
                                          <p:attrName>ppt_h</p:attrName>
                                        </p:attrNameLst>
                                      </p:cBhvr>
                                      <p:tavLst>
                                        <p:tav tm="0">
                                          <p:val>
                                            <p:fltVal val="0"/>
                                          </p:val>
                                        </p:tav>
                                        <p:tav tm="100000">
                                          <p:val>
                                            <p:strVal val="#ppt_h"/>
                                          </p:val>
                                        </p:tav>
                                      </p:tavLst>
                                    </p:anim>
                                    <p:animEffect transition="in" filter="fade">
                                      <p:cBhvr>
                                        <p:cTn id="22" dur="750"/>
                                        <p:tgtEl>
                                          <p:spTgt spid="28"/>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29"/>
                                        </p:tgtEl>
                                        <p:attrNameLst>
                                          <p:attrName>style.visibility</p:attrName>
                                        </p:attrNameLst>
                                      </p:cBhvr>
                                      <p:to>
                                        <p:strVal val="visible"/>
                                      </p:to>
                                    </p:set>
                                    <p:anim calcmode="lin" valueType="num">
                                      <p:cBhvr>
                                        <p:cTn id="25" dur="750" fill="hold"/>
                                        <p:tgtEl>
                                          <p:spTgt spid="29"/>
                                        </p:tgtEl>
                                        <p:attrNameLst>
                                          <p:attrName>ppt_w</p:attrName>
                                        </p:attrNameLst>
                                      </p:cBhvr>
                                      <p:tavLst>
                                        <p:tav tm="0">
                                          <p:val>
                                            <p:fltVal val="0"/>
                                          </p:val>
                                        </p:tav>
                                        <p:tav tm="100000">
                                          <p:val>
                                            <p:strVal val="#ppt_w"/>
                                          </p:val>
                                        </p:tav>
                                      </p:tavLst>
                                    </p:anim>
                                    <p:anim calcmode="lin" valueType="num">
                                      <p:cBhvr>
                                        <p:cTn id="26" dur="750" fill="hold"/>
                                        <p:tgtEl>
                                          <p:spTgt spid="29"/>
                                        </p:tgtEl>
                                        <p:attrNameLst>
                                          <p:attrName>ppt_h</p:attrName>
                                        </p:attrNameLst>
                                      </p:cBhvr>
                                      <p:tavLst>
                                        <p:tav tm="0">
                                          <p:val>
                                            <p:fltVal val="0"/>
                                          </p:val>
                                        </p:tav>
                                        <p:tav tm="100000">
                                          <p:val>
                                            <p:strVal val="#ppt_h"/>
                                          </p:val>
                                        </p:tav>
                                      </p:tavLst>
                                    </p:anim>
                                    <p:animEffect transition="in" filter="fade">
                                      <p:cBhvr>
                                        <p:cTn id="27" dur="750"/>
                                        <p:tgtEl>
                                          <p:spTgt spid="29"/>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32"/>
                                        </p:tgtEl>
                                        <p:attrNameLst>
                                          <p:attrName>style.visibility</p:attrName>
                                        </p:attrNameLst>
                                      </p:cBhvr>
                                      <p:to>
                                        <p:strVal val="visible"/>
                                      </p:to>
                                    </p:set>
                                    <p:anim calcmode="lin" valueType="num">
                                      <p:cBhvr>
                                        <p:cTn id="30" dur="750" fill="hold"/>
                                        <p:tgtEl>
                                          <p:spTgt spid="32"/>
                                        </p:tgtEl>
                                        <p:attrNameLst>
                                          <p:attrName>ppt_w</p:attrName>
                                        </p:attrNameLst>
                                      </p:cBhvr>
                                      <p:tavLst>
                                        <p:tav tm="0">
                                          <p:val>
                                            <p:fltVal val="0"/>
                                          </p:val>
                                        </p:tav>
                                        <p:tav tm="100000">
                                          <p:val>
                                            <p:strVal val="#ppt_w"/>
                                          </p:val>
                                        </p:tav>
                                      </p:tavLst>
                                    </p:anim>
                                    <p:anim calcmode="lin" valueType="num">
                                      <p:cBhvr>
                                        <p:cTn id="31" dur="750" fill="hold"/>
                                        <p:tgtEl>
                                          <p:spTgt spid="32"/>
                                        </p:tgtEl>
                                        <p:attrNameLst>
                                          <p:attrName>ppt_h</p:attrName>
                                        </p:attrNameLst>
                                      </p:cBhvr>
                                      <p:tavLst>
                                        <p:tav tm="0">
                                          <p:val>
                                            <p:fltVal val="0"/>
                                          </p:val>
                                        </p:tav>
                                        <p:tav tm="100000">
                                          <p:val>
                                            <p:strVal val="#ppt_h"/>
                                          </p:val>
                                        </p:tav>
                                      </p:tavLst>
                                    </p:anim>
                                    <p:animEffect transition="in" filter="fade">
                                      <p:cBhvr>
                                        <p:cTn id="32" dur="750"/>
                                        <p:tgtEl>
                                          <p:spTgt spid="32"/>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37"/>
                                        </p:tgtEl>
                                        <p:attrNameLst>
                                          <p:attrName>style.visibility</p:attrName>
                                        </p:attrNameLst>
                                      </p:cBhvr>
                                      <p:to>
                                        <p:strVal val="visible"/>
                                      </p:to>
                                    </p:set>
                                    <p:anim calcmode="lin" valueType="num">
                                      <p:cBhvr>
                                        <p:cTn id="35" dur="750" fill="hold"/>
                                        <p:tgtEl>
                                          <p:spTgt spid="37"/>
                                        </p:tgtEl>
                                        <p:attrNameLst>
                                          <p:attrName>ppt_w</p:attrName>
                                        </p:attrNameLst>
                                      </p:cBhvr>
                                      <p:tavLst>
                                        <p:tav tm="0">
                                          <p:val>
                                            <p:fltVal val="0"/>
                                          </p:val>
                                        </p:tav>
                                        <p:tav tm="100000">
                                          <p:val>
                                            <p:strVal val="#ppt_w"/>
                                          </p:val>
                                        </p:tav>
                                      </p:tavLst>
                                    </p:anim>
                                    <p:anim calcmode="lin" valueType="num">
                                      <p:cBhvr>
                                        <p:cTn id="36" dur="750" fill="hold"/>
                                        <p:tgtEl>
                                          <p:spTgt spid="37"/>
                                        </p:tgtEl>
                                        <p:attrNameLst>
                                          <p:attrName>ppt_h</p:attrName>
                                        </p:attrNameLst>
                                      </p:cBhvr>
                                      <p:tavLst>
                                        <p:tav tm="0">
                                          <p:val>
                                            <p:fltVal val="0"/>
                                          </p:val>
                                        </p:tav>
                                        <p:tav tm="100000">
                                          <p:val>
                                            <p:strVal val="#ppt_h"/>
                                          </p:val>
                                        </p:tav>
                                      </p:tavLst>
                                    </p:anim>
                                    <p:animEffect transition="in" filter="fade">
                                      <p:cBhvr>
                                        <p:cTn id="37" dur="750"/>
                                        <p:tgtEl>
                                          <p:spTgt spid="37"/>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p:cTn id="40" dur="750" fill="hold"/>
                                        <p:tgtEl>
                                          <p:spTgt spid="40"/>
                                        </p:tgtEl>
                                        <p:attrNameLst>
                                          <p:attrName>ppt_w</p:attrName>
                                        </p:attrNameLst>
                                      </p:cBhvr>
                                      <p:tavLst>
                                        <p:tav tm="0">
                                          <p:val>
                                            <p:fltVal val="0"/>
                                          </p:val>
                                        </p:tav>
                                        <p:tav tm="100000">
                                          <p:val>
                                            <p:strVal val="#ppt_w"/>
                                          </p:val>
                                        </p:tav>
                                      </p:tavLst>
                                    </p:anim>
                                    <p:anim calcmode="lin" valueType="num">
                                      <p:cBhvr>
                                        <p:cTn id="41" dur="750" fill="hold"/>
                                        <p:tgtEl>
                                          <p:spTgt spid="40"/>
                                        </p:tgtEl>
                                        <p:attrNameLst>
                                          <p:attrName>ppt_h</p:attrName>
                                        </p:attrNameLst>
                                      </p:cBhvr>
                                      <p:tavLst>
                                        <p:tav tm="0">
                                          <p:val>
                                            <p:fltVal val="0"/>
                                          </p:val>
                                        </p:tav>
                                        <p:tav tm="100000">
                                          <p:val>
                                            <p:strVal val="#ppt_h"/>
                                          </p:val>
                                        </p:tav>
                                      </p:tavLst>
                                    </p:anim>
                                    <p:animEffect transition="in" filter="fade">
                                      <p:cBhvr>
                                        <p:cTn id="42" dur="750"/>
                                        <p:tgtEl>
                                          <p:spTgt spid="40"/>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left)">
                                      <p:cBhvr>
                                        <p:cTn id="62" dur="500"/>
                                        <p:tgtEl>
                                          <p:spTgt spid="3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500"/>
                                        <p:tgtEl>
                                          <p:spTgt spid="3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left)">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P spid="40" grpId="0" animBg="1"/>
      <p:bldP spid="41" grpId="0" animBg="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箭头连接符 10"/>
          <p:cNvCxnSpPr/>
          <p:nvPr/>
        </p:nvCxnSpPr>
        <p:spPr>
          <a:xfrm>
            <a:off x="1398718" y="1126343"/>
            <a:ext cx="0" cy="5258840"/>
          </a:xfrm>
          <a:prstGeom prst="straightConnector1">
            <a:avLst/>
          </a:prstGeom>
          <a:noFill/>
          <a:ln w="6350" cap="flat" cmpd="sng" algn="ctr">
            <a:solidFill>
              <a:srgbClr val="591300"/>
            </a:solidFill>
            <a:prstDash val="solid"/>
            <a:miter lim="800000"/>
            <a:tailEnd type="oval"/>
          </a:ln>
          <a:effectLst/>
        </p:spPr>
      </p:cxnSp>
      <p:sp>
        <p:nvSpPr>
          <p:cNvPr id="12" name="矩形: 圆角 13"/>
          <p:cNvSpPr/>
          <p:nvPr/>
        </p:nvSpPr>
        <p:spPr>
          <a:xfrm>
            <a:off x="1057537" y="1710134"/>
            <a:ext cx="682364" cy="682364"/>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6</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13" name="矩形: 圆角 14"/>
          <p:cNvSpPr/>
          <p:nvPr/>
        </p:nvSpPr>
        <p:spPr>
          <a:xfrm>
            <a:off x="1057537" y="2830684"/>
            <a:ext cx="682364" cy="682364"/>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7</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14" name="箭头: V 形 20"/>
          <p:cNvSpPr/>
          <p:nvPr/>
        </p:nvSpPr>
        <p:spPr>
          <a:xfrm>
            <a:off x="2058581" y="1847372"/>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15" name="箭头: V 形 21"/>
          <p:cNvSpPr/>
          <p:nvPr/>
        </p:nvSpPr>
        <p:spPr>
          <a:xfrm>
            <a:off x="2058581" y="2971288"/>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16" name="矩形: 圆角 14"/>
          <p:cNvSpPr/>
          <p:nvPr/>
        </p:nvSpPr>
        <p:spPr>
          <a:xfrm>
            <a:off x="1057537" y="3832780"/>
            <a:ext cx="682364" cy="682364"/>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8</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17" name="箭头: V 形 21"/>
          <p:cNvSpPr/>
          <p:nvPr/>
        </p:nvSpPr>
        <p:spPr>
          <a:xfrm>
            <a:off x="2058581" y="3976750"/>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18" name="矩形 17"/>
          <p:cNvSpPr/>
          <p:nvPr/>
        </p:nvSpPr>
        <p:spPr>
          <a:xfrm>
            <a:off x="2517006" y="1815019"/>
            <a:ext cx="8411993" cy="492443"/>
          </a:xfrm>
          <a:prstGeom prst="rect">
            <a:avLst/>
          </a:prstGeom>
        </p:spPr>
        <p:txBody>
          <a:bodyPr wrap="square">
            <a:spAutoFit/>
          </a:bodyPr>
          <a:lstStyle/>
          <a:p>
            <a:pPr algn="just" defTabSz="914400">
              <a:lnSpc>
                <a:spcPct val="130000"/>
              </a:lnSpc>
            </a:pPr>
            <a:r>
              <a:rPr lang="zh-CN" altLang="en-US" sz="2000" b="1" dirty="0">
                <a:solidFill>
                  <a:srgbClr val="C00000"/>
                </a:solidFill>
                <a:latin typeface="Arial" panose="020B0604020202020204"/>
                <a:ea typeface="微软雅黑" panose="020B0503020204020204" charset="-122"/>
              </a:rPr>
              <a:t>要在增强综合素质上下功夫</a:t>
            </a:r>
            <a:r>
              <a:rPr lang="zh-CN" altLang="en-US" sz="2000" dirty="0">
                <a:solidFill>
                  <a:prstClr val="black"/>
                </a:solidFill>
                <a:latin typeface="Arial" panose="020B0604020202020204"/>
                <a:ea typeface="微软雅黑" panose="020B0503020204020204" charset="-122"/>
              </a:rPr>
              <a:t>，教育引导学生培养综合能力，培养创新思维。</a:t>
            </a:r>
            <a:endParaRPr lang="zh-CN" altLang="en-US" sz="2000" dirty="0">
              <a:solidFill>
                <a:prstClr val="black"/>
              </a:solidFill>
              <a:latin typeface="Arial" panose="020B0604020202020204"/>
              <a:ea typeface="微软雅黑" panose="020B0503020204020204" charset="-122"/>
            </a:endParaRPr>
          </a:p>
        </p:txBody>
      </p:sp>
      <p:sp>
        <p:nvSpPr>
          <p:cNvPr id="19" name="矩形 18"/>
          <p:cNvSpPr/>
          <p:nvPr/>
        </p:nvSpPr>
        <p:spPr>
          <a:xfrm>
            <a:off x="2517007" y="2795470"/>
            <a:ext cx="8411993" cy="777008"/>
          </a:xfrm>
          <a:prstGeom prst="rect">
            <a:avLst/>
          </a:prstGeom>
        </p:spPr>
        <p:txBody>
          <a:bodyPr wrap="square">
            <a:spAutoFit/>
          </a:bodyPr>
          <a:lstStyle/>
          <a:p>
            <a:pPr algn="just" defTabSz="914400">
              <a:lnSpc>
                <a:spcPct val="130000"/>
              </a:lnSpc>
            </a:pPr>
            <a:r>
              <a:rPr lang="zh-CN" altLang="en-US" sz="1800" dirty="0">
                <a:solidFill>
                  <a:prstClr val="black"/>
                </a:solidFill>
                <a:latin typeface="Arial" panose="020B0604020202020204"/>
                <a:ea typeface="微软雅黑" panose="020B0503020204020204" charset="-122"/>
              </a:rPr>
              <a:t>要树立健康第一的教育理念，开齐开足体育课，帮助学生在体育锻炼中享受乐趣、增强体质、健全人格、锤炼意志。</a:t>
            </a:r>
            <a:endParaRPr lang="zh-CN" altLang="en-US" sz="1800" dirty="0">
              <a:solidFill>
                <a:prstClr val="black"/>
              </a:solidFill>
              <a:latin typeface="Arial" panose="020B0604020202020204"/>
              <a:ea typeface="微软雅黑" panose="020B0503020204020204" charset="-122"/>
            </a:endParaRPr>
          </a:p>
        </p:txBody>
      </p:sp>
      <p:sp>
        <p:nvSpPr>
          <p:cNvPr id="20" name="矩形 19"/>
          <p:cNvSpPr/>
          <p:nvPr/>
        </p:nvSpPr>
        <p:spPr>
          <a:xfrm>
            <a:off x="2517007" y="3779538"/>
            <a:ext cx="8411993" cy="853054"/>
          </a:xfrm>
          <a:prstGeom prst="rect">
            <a:avLst/>
          </a:prstGeom>
        </p:spPr>
        <p:txBody>
          <a:bodyPr wrap="square">
            <a:spAutoFit/>
          </a:bodyPr>
          <a:lstStyle/>
          <a:p>
            <a:pPr algn="just" defTabSz="914400">
              <a:lnSpc>
                <a:spcPct val="130000"/>
              </a:lnSpc>
            </a:pPr>
            <a:r>
              <a:rPr lang="zh-CN" altLang="en-US" sz="2000" dirty="0">
                <a:solidFill>
                  <a:prstClr val="black"/>
                </a:solidFill>
                <a:latin typeface="Arial" panose="020B0604020202020204"/>
                <a:ea typeface="微软雅黑" panose="020B0503020204020204" charset="-122"/>
              </a:rPr>
              <a:t>要全面加强和改进学校美育，坚持以美育人、以文化人，提高学生审美和人文素养。</a:t>
            </a:r>
            <a:endParaRPr lang="zh-CN" altLang="en-US" sz="2000" dirty="0">
              <a:solidFill>
                <a:prstClr val="black"/>
              </a:solidFill>
              <a:latin typeface="Arial" panose="020B0604020202020204"/>
              <a:ea typeface="微软雅黑" panose="020B0503020204020204" charset="-122"/>
            </a:endParaRPr>
          </a:p>
        </p:txBody>
      </p:sp>
      <p:sp>
        <p:nvSpPr>
          <p:cNvPr id="21" name="矩形: 圆角 14"/>
          <p:cNvSpPr/>
          <p:nvPr/>
        </p:nvSpPr>
        <p:spPr>
          <a:xfrm>
            <a:off x="1057537" y="5077259"/>
            <a:ext cx="682364" cy="682364"/>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Arial" panose="020B0604020202020204"/>
                <a:ea typeface="微软雅黑" panose="020B0503020204020204" charset="-122"/>
                <a:cs typeface="+mn-ea"/>
                <a:sym typeface="+mn-lt"/>
              </a:rPr>
              <a:t>9</a:t>
            </a:r>
            <a:endParaRPr lang="zh-CN" altLang="en-US" sz="3000" b="1" kern="0" dirty="0" smtClean="0">
              <a:solidFill>
                <a:srgbClr val="FFFAE3"/>
              </a:solidFill>
              <a:latin typeface="Arial" panose="020B0604020202020204"/>
              <a:ea typeface="微软雅黑" panose="020B0503020204020204" charset="-122"/>
              <a:cs typeface="+mn-ea"/>
              <a:sym typeface="+mn-lt"/>
            </a:endParaRPr>
          </a:p>
        </p:txBody>
      </p:sp>
      <p:sp>
        <p:nvSpPr>
          <p:cNvPr id="22" name="箭头: V 形 21"/>
          <p:cNvSpPr/>
          <p:nvPr/>
        </p:nvSpPr>
        <p:spPr>
          <a:xfrm>
            <a:off x="2058581" y="5224595"/>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Arial" panose="020B0604020202020204"/>
              <a:ea typeface="微软雅黑" panose="020B0503020204020204" charset="-122"/>
              <a:cs typeface="+mn-ea"/>
              <a:sym typeface="+mn-lt"/>
            </a:endParaRPr>
          </a:p>
        </p:txBody>
      </p:sp>
      <p:sp>
        <p:nvSpPr>
          <p:cNvPr id="23" name="矩形 22"/>
          <p:cNvSpPr/>
          <p:nvPr/>
        </p:nvSpPr>
        <p:spPr>
          <a:xfrm>
            <a:off x="2517007" y="4888835"/>
            <a:ext cx="8411993" cy="1060931"/>
          </a:xfrm>
          <a:prstGeom prst="rect">
            <a:avLst/>
          </a:prstGeom>
        </p:spPr>
        <p:txBody>
          <a:bodyPr wrap="square">
            <a:spAutoFit/>
          </a:bodyPr>
          <a:lstStyle/>
          <a:p>
            <a:pPr algn="just" defTabSz="914400">
              <a:lnSpc>
                <a:spcPct val="120000"/>
              </a:lnSpc>
            </a:pPr>
            <a:r>
              <a:rPr lang="zh-CN" altLang="en-US" sz="1800" dirty="0">
                <a:solidFill>
                  <a:prstClr val="black"/>
                </a:solidFill>
                <a:latin typeface="Arial" panose="020B0604020202020204"/>
                <a:ea typeface="微软雅黑" panose="020B0503020204020204" charset="-122"/>
              </a:rPr>
              <a:t>要在学生中弘扬劳动精神，教育引导学生崇尚劳动、尊重劳动，懂得劳动最光荣、劳动最崇高、劳动最伟大、劳动最美丽的道理，长大后能够辛勤劳动、诚实劳动、创造性劳动。</a:t>
            </a:r>
            <a:endParaRPr lang="zh-CN" altLang="en-US" sz="1800" dirty="0">
              <a:solidFill>
                <a:prstClr val="black"/>
              </a:solidFill>
              <a:latin typeface="Arial" panose="020B0604020202020204"/>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2430"/>
    </mc:Choice>
    <mc:Fallback>
      <p:transition spd="slow" advTm="9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 calcmode="lin" valueType="num">
                                      <p:cBhvr>
                                        <p:cTn id="10" dur="750" fill="hold"/>
                                        <p:tgtEl>
                                          <p:spTgt spid="12"/>
                                        </p:tgtEl>
                                        <p:attrNameLst>
                                          <p:attrName>ppt_w</p:attrName>
                                        </p:attrNameLst>
                                      </p:cBhvr>
                                      <p:tavLst>
                                        <p:tav tm="0">
                                          <p:val>
                                            <p:fltVal val="0"/>
                                          </p:val>
                                        </p:tav>
                                        <p:tav tm="100000">
                                          <p:val>
                                            <p:strVal val="#ppt_w"/>
                                          </p:val>
                                        </p:tav>
                                      </p:tavLst>
                                    </p:anim>
                                    <p:anim calcmode="lin" valueType="num">
                                      <p:cBhvr>
                                        <p:cTn id="11" dur="750" fill="hold"/>
                                        <p:tgtEl>
                                          <p:spTgt spid="12"/>
                                        </p:tgtEl>
                                        <p:attrNameLst>
                                          <p:attrName>ppt_h</p:attrName>
                                        </p:attrNameLst>
                                      </p:cBhvr>
                                      <p:tavLst>
                                        <p:tav tm="0">
                                          <p:val>
                                            <p:fltVal val="0"/>
                                          </p:val>
                                        </p:tav>
                                        <p:tav tm="100000">
                                          <p:val>
                                            <p:strVal val="#ppt_h"/>
                                          </p:val>
                                        </p:tav>
                                      </p:tavLst>
                                    </p:anim>
                                    <p:animEffect transition="in" filter="fade">
                                      <p:cBhvr>
                                        <p:cTn id="12" dur="750"/>
                                        <p:tgtEl>
                                          <p:spTgt spid="12"/>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750" fill="hold"/>
                                        <p:tgtEl>
                                          <p:spTgt spid="13"/>
                                        </p:tgtEl>
                                        <p:attrNameLst>
                                          <p:attrName>ppt_w</p:attrName>
                                        </p:attrNameLst>
                                      </p:cBhvr>
                                      <p:tavLst>
                                        <p:tav tm="0">
                                          <p:val>
                                            <p:fltVal val="0"/>
                                          </p:val>
                                        </p:tav>
                                        <p:tav tm="100000">
                                          <p:val>
                                            <p:strVal val="#ppt_w"/>
                                          </p:val>
                                        </p:tav>
                                      </p:tavLst>
                                    </p:anim>
                                    <p:anim calcmode="lin" valueType="num">
                                      <p:cBhvr>
                                        <p:cTn id="16" dur="750" fill="hold"/>
                                        <p:tgtEl>
                                          <p:spTgt spid="13"/>
                                        </p:tgtEl>
                                        <p:attrNameLst>
                                          <p:attrName>ppt_h</p:attrName>
                                        </p:attrNameLst>
                                      </p:cBhvr>
                                      <p:tavLst>
                                        <p:tav tm="0">
                                          <p:val>
                                            <p:fltVal val="0"/>
                                          </p:val>
                                        </p:tav>
                                        <p:tav tm="100000">
                                          <p:val>
                                            <p:strVal val="#ppt_h"/>
                                          </p:val>
                                        </p:tav>
                                      </p:tavLst>
                                    </p:anim>
                                    <p:animEffect transition="in" filter="fade">
                                      <p:cBhvr>
                                        <p:cTn id="17" dur="750"/>
                                        <p:tgtEl>
                                          <p:spTgt spid="13"/>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 calcmode="lin" valueType="num">
                                      <p:cBhvr>
                                        <p:cTn id="20" dur="750" fill="hold"/>
                                        <p:tgtEl>
                                          <p:spTgt spid="16"/>
                                        </p:tgtEl>
                                        <p:attrNameLst>
                                          <p:attrName>ppt_w</p:attrName>
                                        </p:attrNameLst>
                                      </p:cBhvr>
                                      <p:tavLst>
                                        <p:tav tm="0">
                                          <p:val>
                                            <p:fltVal val="0"/>
                                          </p:val>
                                        </p:tav>
                                        <p:tav tm="100000">
                                          <p:val>
                                            <p:strVal val="#ppt_w"/>
                                          </p:val>
                                        </p:tav>
                                      </p:tavLst>
                                    </p:anim>
                                    <p:anim calcmode="lin" valueType="num">
                                      <p:cBhvr>
                                        <p:cTn id="21" dur="750" fill="hold"/>
                                        <p:tgtEl>
                                          <p:spTgt spid="16"/>
                                        </p:tgtEl>
                                        <p:attrNameLst>
                                          <p:attrName>ppt_h</p:attrName>
                                        </p:attrNameLst>
                                      </p:cBhvr>
                                      <p:tavLst>
                                        <p:tav tm="0">
                                          <p:val>
                                            <p:fltVal val="0"/>
                                          </p:val>
                                        </p:tav>
                                        <p:tav tm="100000">
                                          <p:val>
                                            <p:strVal val="#ppt_h"/>
                                          </p:val>
                                        </p:tav>
                                      </p:tavLst>
                                    </p:anim>
                                    <p:animEffect transition="in" filter="fade">
                                      <p:cBhvr>
                                        <p:cTn id="22" dur="750"/>
                                        <p:tgtEl>
                                          <p:spTgt spid="1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21"/>
                                        </p:tgtEl>
                                        <p:attrNameLst>
                                          <p:attrName>style.visibility</p:attrName>
                                        </p:attrNameLst>
                                      </p:cBhvr>
                                      <p:to>
                                        <p:strVal val="visible"/>
                                      </p:to>
                                    </p:set>
                                    <p:anim calcmode="lin" valueType="num">
                                      <p:cBhvr>
                                        <p:cTn id="25" dur="750" fill="hold"/>
                                        <p:tgtEl>
                                          <p:spTgt spid="21"/>
                                        </p:tgtEl>
                                        <p:attrNameLst>
                                          <p:attrName>ppt_w</p:attrName>
                                        </p:attrNameLst>
                                      </p:cBhvr>
                                      <p:tavLst>
                                        <p:tav tm="0">
                                          <p:val>
                                            <p:fltVal val="0"/>
                                          </p:val>
                                        </p:tav>
                                        <p:tav tm="100000">
                                          <p:val>
                                            <p:strVal val="#ppt_w"/>
                                          </p:val>
                                        </p:tav>
                                      </p:tavLst>
                                    </p:anim>
                                    <p:anim calcmode="lin" valueType="num">
                                      <p:cBhvr>
                                        <p:cTn id="26" dur="750" fill="hold"/>
                                        <p:tgtEl>
                                          <p:spTgt spid="21"/>
                                        </p:tgtEl>
                                        <p:attrNameLst>
                                          <p:attrName>ppt_h</p:attrName>
                                        </p:attrNameLst>
                                      </p:cBhvr>
                                      <p:tavLst>
                                        <p:tav tm="0">
                                          <p:val>
                                            <p:fltVal val="0"/>
                                          </p:val>
                                        </p:tav>
                                        <p:tav tm="100000">
                                          <p:val>
                                            <p:strVal val="#ppt_h"/>
                                          </p:val>
                                        </p:tav>
                                      </p:tavLst>
                                    </p:anim>
                                    <p:animEffect transition="in" filter="fade">
                                      <p:cBhvr>
                                        <p:cTn id="27" dur="75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p:bldP spid="19" grpId="0"/>
      <p:bldP spid="20" grpId="0"/>
      <p:bldP spid="21" grpId="0" animBg="1"/>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9"/>
          <p:cNvSpPr/>
          <p:nvPr/>
        </p:nvSpPr>
        <p:spPr>
          <a:xfrm>
            <a:off x="914848" y="1387268"/>
            <a:ext cx="2133232" cy="902393"/>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457200"/>
            <a:r>
              <a:rPr lang="zh-CN" altLang="en-US" b="1" kern="0" dirty="0">
                <a:solidFill>
                  <a:srgbClr val="FFFAE3"/>
                </a:solidFill>
                <a:latin typeface="微软雅黑" panose="020B0503020204020204" charset="-122"/>
                <a:ea typeface="微软雅黑" panose="020B0503020204020204" charset="-122"/>
              </a:rPr>
              <a:t>习近平指出</a:t>
            </a:r>
            <a:endParaRPr lang="zh-CN" altLang="en-US" sz="2400" b="1" kern="0" dirty="0">
              <a:solidFill>
                <a:srgbClr val="FFFAE3"/>
              </a:solidFill>
              <a:latin typeface="微软雅黑" panose="020B0503020204020204" charset="-122"/>
              <a:ea typeface="微软雅黑" panose="020B0503020204020204" charset="-122"/>
            </a:endParaRPr>
          </a:p>
        </p:txBody>
      </p:sp>
      <p:sp>
        <p:nvSpPr>
          <p:cNvPr id="22" name="矩形: 圆角 16"/>
          <p:cNvSpPr/>
          <p:nvPr/>
        </p:nvSpPr>
        <p:spPr>
          <a:xfrm>
            <a:off x="3200476" y="1371654"/>
            <a:ext cx="8153185" cy="914376"/>
          </a:xfrm>
          <a:prstGeom prst="roundRect">
            <a:avLst>
              <a:gd name="adj" fmla="val 0"/>
            </a:avLst>
          </a:prstGeom>
          <a:noFill/>
          <a:ln w="9525" cap="flat" cmpd="sng" algn="ctr">
            <a:solidFill>
              <a:srgbClr val="FF0000"/>
            </a:solidFill>
            <a:prstDash val="solid"/>
            <a:miter lim="800000"/>
          </a:ln>
          <a:effectLst/>
        </p:spPr>
        <p:txBody>
          <a:bodyPr rtlCol="0" anchor="ctr"/>
          <a:lstStyle/>
          <a:p>
            <a:pPr defTabSz="457200"/>
            <a:r>
              <a:rPr lang="zh-CN" altLang="en-US" sz="2000" b="1" kern="0" dirty="0">
                <a:solidFill>
                  <a:srgbClr val="591300"/>
                </a:solidFill>
                <a:latin typeface="微软雅黑" panose="020B0503020204020204" charset="-122"/>
                <a:ea typeface="微软雅黑" panose="020B0503020204020204" charset="-122"/>
              </a:rPr>
              <a:t>要努力构建德智体美劳全面培养的教育体系，形成更高水平的人才培养体系。</a:t>
            </a:r>
            <a:endParaRPr lang="zh-CN" altLang="en-US" sz="2000" b="1" kern="0" dirty="0">
              <a:solidFill>
                <a:srgbClr val="591300"/>
              </a:solidFill>
              <a:latin typeface="微软雅黑" panose="020B0503020204020204" charset="-122"/>
              <a:ea typeface="微软雅黑" panose="020B0503020204020204" charset="-122"/>
            </a:endParaRPr>
          </a:p>
        </p:txBody>
      </p:sp>
      <p:sp>
        <p:nvSpPr>
          <p:cNvPr id="23" name="矩形 22"/>
          <p:cNvSpPr/>
          <p:nvPr/>
        </p:nvSpPr>
        <p:spPr>
          <a:xfrm>
            <a:off x="914848" y="2362229"/>
            <a:ext cx="10438813" cy="1354803"/>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latin typeface="Arial" panose="020B0604020202020204"/>
              <a:ea typeface="微软雅黑" panose="020B0503020204020204" charset="-122"/>
              <a:cs typeface="+mn-ea"/>
              <a:sym typeface="+mn-lt"/>
            </a:endParaRPr>
          </a:p>
        </p:txBody>
      </p:sp>
      <p:sp>
        <p:nvSpPr>
          <p:cNvPr id="24" name="矩形 23"/>
          <p:cNvSpPr>
            <a:spLocks noChangeArrowheads="1"/>
          </p:cNvSpPr>
          <p:nvPr/>
        </p:nvSpPr>
        <p:spPr bwMode="auto">
          <a:xfrm>
            <a:off x="1018328" y="2394964"/>
            <a:ext cx="101829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dirty="0">
                <a:solidFill>
                  <a:srgbClr val="000000"/>
                </a:solidFill>
                <a:latin typeface="Arial" panose="020B0604020202020204"/>
                <a:ea typeface="微软雅黑" panose="020B0503020204020204" charset="-122"/>
                <a:cs typeface="+mn-ea"/>
                <a:sym typeface="+mn-lt"/>
              </a:rPr>
              <a:t>要把立德树人融入思想道德教育、文化知识教育、社会实践教育各环节，贯穿基础教育、职业教育、高等教育各领域，学科体系、教学体系、教材体系、管理体系要围绕这个目标来设计，教师要围绕这个目标来教，学生要围绕这个目标来学。凡是不利于实现这个目标的做法都要坚决改过来。</a:t>
            </a:r>
            <a:endParaRPr lang="zh-CN" altLang="en-US" sz="1600" b="1" dirty="0">
              <a:solidFill>
                <a:srgbClr val="C00000"/>
              </a:solidFill>
              <a:latin typeface="Arial" panose="020B0604020202020204"/>
              <a:ea typeface="微软雅黑" panose="020B0503020204020204" charset="-122"/>
              <a:cs typeface="+mn-ea"/>
              <a:sym typeface="+mn-lt"/>
            </a:endParaRPr>
          </a:p>
        </p:txBody>
      </p:sp>
      <p:sp>
        <p:nvSpPr>
          <p:cNvPr id="25" name="矩形: 圆角 9"/>
          <p:cNvSpPr/>
          <p:nvPr/>
        </p:nvSpPr>
        <p:spPr>
          <a:xfrm>
            <a:off x="914848" y="3877975"/>
            <a:ext cx="2133232" cy="846392"/>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457200"/>
            <a:r>
              <a:rPr lang="zh-CN" altLang="en-US" b="1" kern="0" dirty="0">
                <a:solidFill>
                  <a:srgbClr val="FFFAE3"/>
                </a:solidFill>
                <a:latin typeface="微软雅黑" panose="020B0503020204020204" charset="-122"/>
                <a:ea typeface="微软雅黑" panose="020B0503020204020204" charset="-122"/>
              </a:rPr>
              <a:t>习近平强调</a:t>
            </a:r>
            <a:endParaRPr lang="zh-CN" altLang="en-US" sz="2400" b="1" kern="0" dirty="0">
              <a:solidFill>
                <a:srgbClr val="FFFAE3"/>
              </a:solidFill>
              <a:latin typeface="微软雅黑" panose="020B0503020204020204" charset="-122"/>
              <a:ea typeface="微软雅黑" panose="020B0503020204020204" charset="-122"/>
            </a:endParaRPr>
          </a:p>
        </p:txBody>
      </p:sp>
      <p:sp>
        <p:nvSpPr>
          <p:cNvPr id="26" name="矩形: 圆角 16"/>
          <p:cNvSpPr/>
          <p:nvPr/>
        </p:nvSpPr>
        <p:spPr>
          <a:xfrm>
            <a:off x="3200476" y="3861048"/>
            <a:ext cx="8153185" cy="857631"/>
          </a:xfrm>
          <a:prstGeom prst="roundRect">
            <a:avLst>
              <a:gd name="adj" fmla="val 0"/>
            </a:avLst>
          </a:prstGeom>
          <a:noFill/>
          <a:ln w="9525" cap="flat" cmpd="sng" algn="ctr">
            <a:solidFill>
              <a:srgbClr val="FF0000"/>
            </a:solidFill>
            <a:prstDash val="solid"/>
            <a:miter lim="800000"/>
          </a:ln>
          <a:effectLst/>
        </p:spPr>
        <p:txBody>
          <a:bodyPr rtlCol="0" anchor="ctr"/>
          <a:lstStyle/>
          <a:p>
            <a:pPr defTabSz="457200"/>
            <a:r>
              <a:rPr lang="zh-CN" altLang="en-US" sz="2000" b="1" kern="0" dirty="0">
                <a:solidFill>
                  <a:srgbClr val="591300"/>
                </a:solidFill>
                <a:latin typeface="微软雅黑" panose="020B0503020204020204" charset="-122"/>
                <a:ea typeface="微软雅黑" panose="020B0503020204020204" charset="-122"/>
              </a:rPr>
              <a:t>建设社会主义现代化强国，对教师队伍建设提出新的更高要求，也对全党全社会尊师重教提出新的更高要求。</a:t>
            </a:r>
            <a:endParaRPr lang="zh-CN" altLang="en-US" sz="2000" b="1" kern="0" dirty="0">
              <a:solidFill>
                <a:srgbClr val="591300"/>
              </a:solidFill>
              <a:latin typeface="微软雅黑" panose="020B0503020204020204" charset="-122"/>
              <a:ea typeface="微软雅黑" panose="020B0503020204020204" charset="-122"/>
            </a:endParaRPr>
          </a:p>
        </p:txBody>
      </p:sp>
      <p:sp>
        <p:nvSpPr>
          <p:cNvPr id="27" name="矩形 26"/>
          <p:cNvSpPr/>
          <p:nvPr/>
        </p:nvSpPr>
        <p:spPr>
          <a:xfrm>
            <a:off x="914848" y="4771937"/>
            <a:ext cx="10438813" cy="1897423"/>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latin typeface="Arial" panose="020B0604020202020204"/>
              <a:ea typeface="微软雅黑" panose="020B0503020204020204" charset="-122"/>
              <a:cs typeface="+mn-ea"/>
              <a:sym typeface="+mn-lt"/>
            </a:endParaRPr>
          </a:p>
        </p:txBody>
      </p:sp>
      <p:sp>
        <p:nvSpPr>
          <p:cNvPr id="28" name="矩形 27"/>
          <p:cNvSpPr>
            <a:spLocks noChangeArrowheads="1"/>
          </p:cNvSpPr>
          <p:nvPr/>
        </p:nvSpPr>
        <p:spPr bwMode="auto">
          <a:xfrm>
            <a:off x="1018328" y="4820390"/>
            <a:ext cx="10182938" cy="17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800" dirty="0">
                <a:solidFill>
                  <a:srgbClr val="000000"/>
                </a:solidFill>
                <a:latin typeface="Arial" panose="020B0604020202020204"/>
                <a:ea typeface="微软雅黑" panose="020B0503020204020204" charset="-122"/>
                <a:cs typeface="+mn-ea"/>
                <a:sym typeface="+mn-lt"/>
              </a:rPr>
              <a:t>人民教师无上光荣，每个教师都要珍惜这份光荣，爱惜这份职业，严格要求自己，不断完善自己。做老师就要执着于教书育人，有热爱教育的定力、淡泊名利的坚守。随着办学条件不断改善，教育投入要更多向教师倾斜，不断提高教师待遇，让广大教师安心从教、热心从教。对教师队伍中存在的问题，要坚决依法依纪予以严惩。</a:t>
            </a:r>
            <a:endParaRPr lang="zh-CN" altLang="en-US" sz="1800" b="1" dirty="0">
              <a:solidFill>
                <a:srgbClr val="C00000"/>
              </a:solidFill>
              <a:latin typeface="Arial" panose="020B0604020202020204"/>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2386"/>
    </mc:Choice>
    <mc:Fallback>
      <p:transition spd="slow" advTm="3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1000"/>
                                        <p:tgtEl>
                                          <p:spTgt spid="22"/>
                                        </p:tgtEl>
                                      </p:cBhvr>
                                    </p:animEffect>
                                  </p:childTnLst>
                                </p:cTn>
                              </p:par>
                            </p:childTnLst>
                          </p:cTn>
                        </p:par>
                        <p:par>
                          <p:cTn id="14" fill="hold">
                            <p:stCondLst>
                              <p:cond delay="2000"/>
                            </p:stCondLst>
                            <p:childTnLst>
                              <p:par>
                                <p:cTn id="15" presetID="16" presetClass="entr" presetSubtype="37"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par>
                          <p:cTn id="18" fill="hold">
                            <p:stCondLst>
                              <p:cond delay="2500"/>
                            </p:stCondLst>
                            <p:childTnLst>
                              <p:par>
                                <p:cTn id="19" presetID="14" presetClass="entr" presetSubtype="1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1250"/>
                                        <p:tgtEl>
                                          <p:spTgt spid="24"/>
                                        </p:tgtEl>
                                      </p:cBhvr>
                                    </p:animEffect>
                                  </p:childTnLst>
                                </p:cTn>
                              </p:par>
                            </p:childTnLst>
                          </p:cTn>
                        </p:par>
                        <p:par>
                          <p:cTn id="22" fill="hold">
                            <p:stCondLst>
                              <p:cond delay="4000"/>
                            </p:stCondLst>
                            <p:childTnLst>
                              <p:par>
                                <p:cTn id="23" presetID="53" presetClass="entr" presetSubtype="16"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Effect transition="in" filter="fade">
                                      <p:cBhvr>
                                        <p:cTn id="27" dur="1000"/>
                                        <p:tgtEl>
                                          <p:spTgt spid="25"/>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1000"/>
                                        <p:tgtEl>
                                          <p:spTgt spid="26"/>
                                        </p:tgtEl>
                                      </p:cBhvr>
                                    </p:animEffect>
                                  </p:childTnLst>
                                </p:cTn>
                              </p:par>
                            </p:childTnLst>
                          </p:cTn>
                        </p:par>
                        <p:par>
                          <p:cTn id="32" fill="hold">
                            <p:stCondLst>
                              <p:cond delay="6000"/>
                            </p:stCondLst>
                            <p:childTnLst>
                              <p:par>
                                <p:cTn id="33" presetID="16" presetClass="entr" presetSubtype="37"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outVertical)">
                                      <p:cBhvr>
                                        <p:cTn id="35" dur="500"/>
                                        <p:tgtEl>
                                          <p:spTgt spid="27"/>
                                        </p:tgtEl>
                                      </p:cBhvr>
                                    </p:animEffect>
                                  </p:childTnLst>
                                </p:cTn>
                              </p:par>
                            </p:childTnLst>
                          </p:cTn>
                        </p:par>
                        <p:par>
                          <p:cTn id="36" fill="hold">
                            <p:stCondLst>
                              <p:cond delay="65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p:bldP spid="25" grpId="0" animBg="1"/>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12427" y="1436133"/>
            <a:ext cx="9051691" cy="707886"/>
          </a:xfrm>
          <a:prstGeom prst="rect">
            <a:avLst/>
          </a:prstGeom>
        </p:spPr>
        <p:txBody>
          <a:bodyPr wrap="square">
            <a:spAutoFit/>
          </a:bodyPr>
          <a:lstStyle/>
          <a:p>
            <a:pPr defTabSz="1219200" fontAlgn="base">
              <a:spcBef>
                <a:spcPct val="0"/>
              </a:spcBef>
              <a:spcAft>
                <a:spcPct val="0"/>
              </a:spcAft>
            </a:pPr>
            <a:r>
              <a:rPr lang="zh-CN" altLang="en-US" sz="4000" b="1" dirty="0">
                <a:solidFill>
                  <a:srgbClr val="C00000"/>
                </a:solidFill>
                <a:latin typeface="微软雅黑" panose="020B0503020204020204" charset="-122"/>
                <a:ea typeface="微软雅黑" panose="020B0503020204020204" charset="-122"/>
                <a:cs typeface="+mn-ea"/>
                <a:sym typeface="+mn-lt"/>
              </a:rPr>
              <a:t>习近平指出</a:t>
            </a:r>
            <a:endParaRPr lang="en-US" altLang="zh-CN" sz="4000" b="1" dirty="0">
              <a:solidFill>
                <a:srgbClr val="C00000"/>
              </a:solidFill>
              <a:latin typeface="微软雅黑" panose="020B0503020204020204" charset="-122"/>
              <a:ea typeface="微软雅黑" panose="020B0503020204020204" charset="-122"/>
              <a:cs typeface="+mn-ea"/>
              <a:sym typeface="+mn-lt"/>
            </a:endParaRPr>
          </a:p>
        </p:txBody>
      </p:sp>
      <p:grpSp>
        <p:nvGrpSpPr>
          <p:cNvPr id="12" name="组合 11"/>
          <p:cNvGrpSpPr/>
          <p:nvPr/>
        </p:nvGrpSpPr>
        <p:grpSpPr>
          <a:xfrm>
            <a:off x="1174330" y="1297741"/>
            <a:ext cx="984670" cy="984670"/>
            <a:chOff x="1590646" y="2700970"/>
            <a:chExt cx="1171575" cy="1171575"/>
          </a:xfrm>
        </p:grpSpPr>
        <p:sp>
          <p:nvSpPr>
            <p:cNvPr id="13" name="矩形: 圆角 5"/>
            <p:cNvSpPr/>
            <p:nvPr/>
          </p:nvSpPr>
          <p:spPr>
            <a:xfrm>
              <a:off x="1590646" y="2700970"/>
              <a:ext cx="1171575" cy="1171575"/>
            </a:xfrm>
            <a:prstGeom prst="roundRect">
              <a:avLst>
                <a:gd name="adj" fmla="val 50000"/>
              </a:avLst>
            </a:prstGeom>
            <a:solidFill>
              <a:srgbClr val="C00000"/>
            </a:solidFill>
            <a:ln w="38100" cap="flat" cmpd="sng" algn="ctr">
              <a:solidFill>
                <a:srgbClr val="FFFAE3"/>
              </a:solidFill>
              <a:prstDash val="solid"/>
              <a:miter lim="800000"/>
            </a:ln>
            <a:effectLst/>
          </p:spPr>
          <p:txBody>
            <a:bodyPr rtlCol="0" anchor="ctr"/>
            <a:lstStyle/>
            <a:p>
              <a:pPr algn="ctr" defTabSz="914400">
                <a:defRPr/>
              </a:pPr>
              <a:endParaRPr lang="zh-CN" altLang="en-US" sz="1800" kern="0" smtClean="0">
                <a:solidFill>
                  <a:prstClr val="white"/>
                </a:solidFill>
                <a:latin typeface="微软雅黑" panose="020B0503020204020204" charset="-122"/>
                <a:ea typeface="微软雅黑" panose="020B0503020204020204" charset="-122"/>
                <a:cs typeface="+mn-ea"/>
                <a:sym typeface="+mn-lt"/>
              </a:endParaRPr>
            </a:p>
          </p:txBody>
        </p:sp>
        <p:sp>
          <p:nvSpPr>
            <p:cNvPr id="14" name="Freeform 5"/>
            <p:cNvSpPr>
              <a:spLocks noChangeAspect="1"/>
            </p:cNvSpPr>
            <p:nvPr/>
          </p:nvSpPr>
          <p:spPr bwMode="auto">
            <a:xfrm>
              <a:off x="1865450" y="2975775"/>
              <a:ext cx="621966" cy="62196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40" tIns="45720" rIns="91440" bIns="45720" numCol="1" anchor="t" anchorCtr="0" compatLnSpc="1"/>
            <a:lstStyle/>
            <a:p>
              <a:pP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grpSp>
      <p:cxnSp>
        <p:nvCxnSpPr>
          <p:cNvPr id="15" name="直接箭头连接符 14"/>
          <p:cNvCxnSpPr>
            <a:stCxn id="13" idx="2"/>
          </p:cNvCxnSpPr>
          <p:nvPr/>
        </p:nvCxnSpPr>
        <p:spPr>
          <a:xfrm>
            <a:off x="1666665" y="2282411"/>
            <a:ext cx="0" cy="4296189"/>
          </a:xfrm>
          <a:prstGeom prst="straightConnector1">
            <a:avLst/>
          </a:prstGeom>
          <a:noFill/>
          <a:ln w="6350" cap="flat" cmpd="sng" algn="ctr">
            <a:solidFill>
              <a:srgbClr val="591300"/>
            </a:solidFill>
            <a:prstDash val="solid"/>
            <a:miter lim="800000"/>
            <a:tailEnd type="oval"/>
          </a:ln>
          <a:effectLst/>
        </p:spPr>
      </p:cxnSp>
      <p:sp>
        <p:nvSpPr>
          <p:cNvPr id="16" name="矩形: 圆角 13"/>
          <p:cNvSpPr/>
          <p:nvPr/>
        </p:nvSpPr>
        <p:spPr>
          <a:xfrm>
            <a:off x="1337291" y="262090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1</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17" name="矩形: 圆角 14"/>
          <p:cNvSpPr/>
          <p:nvPr/>
        </p:nvSpPr>
        <p:spPr>
          <a:xfrm>
            <a:off x="1337291" y="359988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2</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18" name="箭头: V 形 20"/>
          <p:cNvSpPr/>
          <p:nvPr/>
        </p:nvSpPr>
        <p:spPr>
          <a:xfrm>
            <a:off x="2322301" y="275213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19" name="箭头: V 形 21"/>
          <p:cNvSpPr/>
          <p:nvPr/>
        </p:nvSpPr>
        <p:spPr>
          <a:xfrm>
            <a:off x="2322301" y="373174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0" name="矩形: 圆角 14"/>
          <p:cNvSpPr/>
          <p:nvPr/>
        </p:nvSpPr>
        <p:spPr>
          <a:xfrm>
            <a:off x="1337291" y="457886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3</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1" name="箭头: V 形 21"/>
          <p:cNvSpPr/>
          <p:nvPr/>
        </p:nvSpPr>
        <p:spPr>
          <a:xfrm>
            <a:off x="2322301" y="471135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2" name="矩形 21"/>
          <p:cNvSpPr/>
          <p:nvPr/>
        </p:nvSpPr>
        <p:spPr>
          <a:xfrm>
            <a:off x="2805011" y="2484354"/>
            <a:ext cx="7841344" cy="923330"/>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要深化教育体制改革，健全立德树人落实机制，扭转不科学的教育评价导向，坚决克服唯分数、唯升学、唯文凭、唯论文、唯帽子的顽瘴痼疾，从根本上解决教育评价指挥棒问题。</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3" name="矩形 22"/>
          <p:cNvSpPr/>
          <p:nvPr/>
        </p:nvSpPr>
        <p:spPr>
          <a:xfrm>
            <a:off x="2780727" y="3751829"/>
            <a:ext cx="7841344" cy="369332"/>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要深化办学体制和教育管理改革，充分激发教育事业发展生机活力。</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4" name="矩形 23"/>
          <p:cNvSpPr/>
          <p:nvPr/>
        </p:nvSpPr>
        <p:spPr>
          <a:xfrm>
            <a:off x="2780727" y="4304639"/>
            <a:ext cx="7841344" cy="1200329"/>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要提升教育服务经济社会发展能力，调整优化高校区域布局、学科结构、专业设置，建立健全学科专业动态调整机制，加快一流大学和一流学科建设，推进产学研协同创新，积极投身实施创新驱动发展战略，着重培养创新型、复合型、应用型人才。</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5" name="矩形: 圆角 14"/>
          <p:cNvSpPr/>
          <p:nvPr/>
        </p:nvSpPr>
        <p:spPr>
          <a:xfrm>
            <a:off x="1337291" y="554969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4</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6" name="箭头: V 形 21"/>
          <p:cNvSpPr/>
          <p:nvPr/>
        </p:nvSpPr>
        <p:spPr>
          <a:xfrm>
            <a:off x="2322301" y="569096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7" name="矩形 26"/>
          <p:cNvSpPr/>
          <p:nvPr/>
        </p:nvSpPr>
        <p:spPr>
          <a:xfrm>
            <a:off x="2780727" y="5690969"/>
            <a:ext cx="7841344" cy="369332"/>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要扩大教育开放，同世界一流资源开展高水平合作办学。</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0218"/>
    </mc:Choice>
    <mc:Fallback>
      <p:transition spd="slow" advTm="2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360"/>
                                          </p:val>
                                        </p:tav>
                                        <p:tav tm="100000">
                                          <p:val>
                                            <p:fltVal val="0"/>
                                          </p:val>
                                        </p:tav>
                                      </p:tavLst>
                                    </p:anim>
                                    <p:animEffect transition="in" filter="fade">
                                      <p:cBhvr>
                                        <p:cTn id="10" dur="1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000"/>
                                        <p:tgtEl>
                                          <p:spTgt spid="15"/>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 calcmode="lin" valueType="num">
                                      <p:cBhvr>
                                        <p:cTn id="20" dur="750" fill="hold"/>
                                        <p:tgtEl>
                                          <p:spTgt spid="16"/>
                                        </p:tgtEl>
                                        <p:attrNameLst>
                                          <p:attrName>ppt_w</p:attrName>
                                        </p:attrNameLst>
                                      </p:cBhvr>
                                      <p:tavLst>
                                        <p:tav tm="0">
                                          <p:val>
                                            <p:fltVal val="0"/>
                                          </p:val>
                                        </p:tav>
                                        <p:tav tm="100000">
                                          <p:val>
                                            <p:strVal val="#ppt_w"/>
                                          </p:val>
                                        </p:tav>
                                      </p:tavLst>
                                    </p:anim>
                                    <p:anim calcmode="lin" valueType="num">
                                      <p:cBhvr>
                                        <p:cTn id="21" dur="750" fill="hold"/>
                                        <p:tgtEl>
                                          <p:spTgt spid="16"/>
                                        </p:tgtEl>
                                        <p:attrNameLst>
                                          <p:attrName>ppt_h</p:attrName>
                                        </p:attrNameLst>
                                      </p:cBhvr>
                                      <p:tavLst>
                                        <p:tav tm="0">
                                          <p:val>
                                            <p:fltVal val="0"/>
                                          </p:val>
                                        </p:tav>
                                        <p:tav tm="100000">
                                          <p:val>
                                            <p:strVal val="#ppt_h"/>
                                          </p:val>
                                        </p:tav>
                                      </p:tavLst>
                                    </p:anim>
                                    <p:animEffect transition="in" filter="fade">
                                      <p:cBhvr>
                                        <p:cTn id="22" dur="750"/>
                                        <p:tgtEl>
                                          <p:spTgt spid="1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750" fill="hold"/>
                                        <p:tgtEl>
                                          <p:spTgt spid="17"/>
                                        </p:tgtEl>
                                        <p:attrNameLst>
                                          <p:attrName>ppt_w</p:attrName>
                                        </p:attrNameLst>
                                      </p:cBhvr>
                                      <p:tavLst>
                                        <p:tav tm="0">
                                          <p:val>
                                            <p:fltVal val="0"/>
                                          </p:val>
                                        </p:tav>
                                        <p:tav tm="100000">
                                          <p:val>
                                            <p:strVal val="#ppt_w"/>
                                          </p:val>
                                        </p:tav>
                                      </p:tavLst>
                                    </p:anim>
                                    <p:anim calcmode="lin" valueType="num">
                                      <p:cBhvr>
                                        <p:cTn id="26" dur="750" fill="hold"/>
                                        <p:tgtEl>
                                          <p:spTgt spid="17"/>
                                        </p:tgtEl>
                                        <p:attrNameLst>
                                          <p:attrName>ppt_h</p:attrName>
                                        </p:attrNameLst>
                                      </p:cBhvr>
                                      <p:tavLst>
                                        <p:tav tm="0">
                                          <p:val>
                                            <p:fltVal val="0"/>
                                          </p:val>
                                        </p:tav>
                                        <p:tav tm="100000">
                                          <p:val>
                                            <p:strVal val="#ppt_h"/>
                                          </p:val>
                                        </p:tav>
                                      </p:tavLst>
                                    </p:anim>
                                    <p:animEffect transition="in" filter="fade">
                                      <p:cBhvr>
                                        <p:cTn id="27" dur="750"/>
                                        <p:tgtEl>
                                          <p:spTgt spid="17"/>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750" fill="hold"/>
                                        <p:tgtEl>
                                          <p:spTgt spid="20"/>
                                        </p:tgtEl>
                                        <p:attrNameLst>
                                          <p:attrName>ppt_w</p:attrName>
                                        </p:attrNameLst>
                                      </p:cBhvr>
                                      <p:tavLst>
                                        <p:tav tm="0">
                                          <p:val>
                                            <p:fltVal val="0"/>
                                          </p:val>
                                        </p:tav>
                                        <p:tav tm="100000">
                                          <p:val>
                                            <p:strVal val="#ppt_w"/>
                                          </p:val>
                                        </p:tav>
                                      </p:tavLst>
                                    </p:anim>
                                    <p:anim calcmode="lin" valueType="num">
                                      <p:cBhvr>
                                        <p:cTn id="31" dur="750" fill="hold"/>
                                        <p:tgtEl>
                                          <p:spTgt spid="20"/>
                                        </p:tgtEl>
                                        <p:attrNameLst>
                                          <p:attrName>ppt_h</p:attrName>
                                        </p:attrNameLst>
                                      </p:cBhvr>
                                      <p:tavLst>
                                        <p:tav tm="0">
                                          <p:val>
                                            <p:fltVal val="0"/>
                                          </p:val>
                                        </p:tav>
                                        <p:tav tm="100000">
                                          <p:val>
                                            <p:strVal val="#ppt_h"/>
                                          </p:val>
                                        </p:tav>
                                      </p:tavLst>
                                    </p:anim>
                                    <p:animEffect transition="in" filter="fade">
                                      <p:cBhvr>
                                        <p:cTn id="32" dur="750"/>
                                        <p:tgtEl>
                                          <p:spTgt spid="20"/>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750" fill="hold"/>
                                        <p:tgtEl>
                                          <p:spTgt spid="25"/>
                                        </p:tgtEl>
                                        <p:attrNameLst>
                                          <p:attrName>ppt_w</p:attrName>
                                        </p:attrNameLst>
                                      </p:cBhvr>
                                      <p:tavLst>
                                        <p:tav tm="0">
                                          <p:val>
                                            <p:fltVal val="0"/>
                                          </p:val>
                                        </p:tav>
                                        <p:tav tm="100000">
                                          <p:val>
                                            <p:strVal val="#ppt_w"/>
                                          </p:val>
                                        </p:tav>
                                      </p:tavLst>
                                    </p:anim>
                                    <p:anim calcmode="lin" valueType="num">
                                      <p:cBhvr>
                                        <p:cTn id="36" dur="750" fill="hold"/>
                                        <p:tgtEl>
                                          <p:spTgt spid="25"/>
                                        </p:tgtEl>
                                        <p:attrNameLst>
                                          <p:attrName>ppt_h</p:attrName>
                                        </p:attrNameLst>
                                      </p:cBhvr>
                                      <p:tavLst>
                                        <p:tav tm="0">
                                          <p:val>
                                            <p:fltVal val="0"/>
                                          </p:val>
                                        </p:tav>
                                        <p:tav tm="100000">
                                          <p:val>
                                            <p:strVal val="#ppt_h"/>
                                          </p:val>
                                        </p:tav>
                                      </p:tavLst>
                                    </p:anim>
                                    <p:animEffect transition="in" filter="fade">
                                      <p:cBhvr>
                                        <p:cTn id="37" dur="750"/>
                                        <p:tgtEl>
                                          <p:spTgt spid="2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p:stCondLst>
                              <p:cond delay="2500"/>
                            </p:stCondLst>
                            <p:childTnLst>
                              <p:par>
                                <p:cTn id="52" presetID="22" presetClass="entr" presetSubtype="8"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8" grpId="0" animBg="1"/>
      <p:bldP spid="19" grpId="0" animBg="1"/>
      <p:bldP spid="20" grpId="0" animBg="1"/>
      <p:bldP spid="21" grpId="0" animBg="1"/>
      <p:bldP spid="22" grpId="0"/>
      <p:bldP spid="23" grpId="0"/>
      <p:bldP spid="24" grpId="0"/>
      <p:bldP spid="25" grpId="0" animBg="1"/>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316373" y="1688481"/>
            <a:ext cx="9051691" cy="523220"/>
          </a:xfrm>
          <a:prstGeom prst="rect">
            <a:avLst/>
          </a:prstGeom>
        </p:spPr>
        <p:txBody>
          <a:bodyPr wrap="square">
            <a:spAutoFit/>
          </a:bodyPr>
          <a:lstStyle/>
          <a:p>
            <a:pPr defTabSz="1219200" fontAlgn="base">
              <a:spcBef>
                <a:spcPct val="0"/>
              </a:spcBef>
              <a:spcAft>
                <a:spcPct val="0"/>
              </a:spcAft>
            </a:pPr>
            <a:r>
              <a:rPr lang="zh-CN" altLang="en-US" sz="2800" b="1" dirty="0">
                <a:solidFill>
                  <a:srgbClr val="C00000"/>
                </a:solidFill>
                <a:latin typeface="微软雅黑" panose="020B0503020204020204" charset="-122"/>
                <a:ea typeface="微软雅黑" panose="020B0503020204020204" charset="-122"/>
                <a:cs typeface="+mn-ea"/>
                <a:sym typeface="+mn-lt"/>
              </a:rPr>
              <a:t>加强党对教育工作的全面领导，是办好教育的根本保证。</a:t>
            </a:r>
            <a:endParaRPr lang="en-US" altLang="zh-CN" sz="2800" b="1" dirty="0">
              <a:solidFill>
                <a:srgbClr val="C00000"/>
              </a:solidFill>
              <a:latin typeface="微软雅黑" panose="020B0503020204020204" charset="-122"/>
              <a:ea typeface="微软雅黑" panose="020B0503020204020204" charset="-122"/>
              <a:cs typeface="+mn-ea"/>
              <a:sym typeface="+mn-lt"/>
            </a:endParaRPr>
          </a:p>
        </p:txBody>
      </p:sp>
      <p:grpSp>
        <p:nvGrpSpPr>
          <p:cNvPr id="16" name="组合 15"/>
          <p:cNvGrpSpPr/>
          <p:nvPr/>
        </p:nvGrpSpPr>
        <p:grpSpPr>
          <a:xfrm>
            <a:off x="1174330" y="1457516"/>
            <a:ext cx="984670" cy="984670"/>
            <a:chOff x="1590646" y="2700970"/>
            <a:chExt cx="1171575" cy="1171575"/>
          </a:xfrm>
        </p:grpSpPr>
        <p:sp>
          <p:nvSpPr>
            <p:cNvPr id="17" name="矩形: 圆角 5"/>
            <p:cNvSpPr/>
            <p:nvPr/>
          </p:nvSpPr>
          <p:spPr>
            <a:xfrm>
              <a:off x="1590646" y="2700970"/>
              <a:ext cx="1171575" cy="1171575"/>
            </a:xfrm>
            <a:prstGeom prst="roundRect">
              <a:avLst>
                <a:gd name="adj" fmla="val 50000"/>
              </a:avLst>
            </a:prstGeom>
            <a:solidFill>
              <a:srgbClr val="C00000"/>
            </a:solidFill>
            <a:ln w="38100" cap="flat" cmpd="sng" algn="ctr">
              <a:solidFill>
                <a:srgbClr val="FFFAE3"/>
              </a:solidFill>
              <a:prstDash val="solid"/>
              <a:miter lim="800000"/>
            </a:ln>
            <a:effectLst/>
          </p:spPr>
          <p:txBody>
            <a:bodyPr rtlCol="0" anchor="ctr"/>
            <a:lstStyle/>
            <a:p>
              <a:pPr algn="ctr" defTabSz="914400">
                <a:defRPr/>
              </a:pPr>
              <a:endParaRPr lang="zh-CN" altLang="en-US" sz="1800" kern="0" smtClean="0">
                <a:solidFill>
                  <a:prstClr val="white"/>
                </a:solidFill>
                <a:latin typeface="微软雅黑" panose="020B0503020204020204" charset="-122"/>
                <a:ea typeface="微软雅黑" panose="020B0503020204020204" charset="-122"/>
                <a:cs typeface="+mn-ea"/>
                <a:sym typeface="+mn-lt"/>
              </a:endParaRPr>
            </a:p>
          </p:txBody>
        </p:sp>
        <p:sp>
          <p:nvSpPr>
            <p:cNvPr id="18" name="Freeform 5"/>
            <p:cNvSpPr>
              <a:spLocks noChangeAspect="1"/>
            </p:cNvSpPr>
            <p:nvPr/>
          </p:nvSpPr>
          <p:spPr bwMode="auto">
            <a:xfrm>
              <a:off x="1865450" y="2975775"/>
              <a:ext cx="621966" cy="62196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40" tIns="45720" rIns="91440" bIns="45720" numCol="1" anchor="t" anchorCtr="0" compatLnSpc="1"/>
            <a:lstStyle/>
            <a:p>
              <a:pP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grpSp>
      <p:cxnSp>
        <p:nvCxnSpPr>
          <p:cNvPr id="19" name="直接箭头连接符 18"/>
          <p:cNvCxnSpPr>
            <a:stCxn id="17" idx="2"/>
          </p:cNvCxnSpPr>
          <p:nvPr/>
        </p:nvCxnSpPr>
        <p:spPr>
          <a:xfrm flipH="1">
            <a:off x="1663231" y="2442186"/>
            <a:ext cx="3434" cy="4227174"/>
          </a:xfrm>
          <a:prstGeom prst="straightConnector1">
            <a:avLst/>
          </a:prstGeom>
          <a:noFill/>
          <a:ln w="6350" cap="flat" cmpd="sng" algn="ctr">
            <a:solidFill>
              <a:srgbClr val="591300"/>
            </a:solidFill>
            <a:prstDash val="solid"/>
            <a:miter lim="800000"/>
            <a:tailEnd type="oval"/>
          </a:ln>
          <a:effectLst/>
        </p:spPr>
      </p:cxnSp>
      <p:sp>
        <p:nvSpPr>
          <p:cNvPr id="20" name="矩形: 圆角 13"/>
          <p:cNvSpPr/>
          <p:nvPr/>
        </p:nvSpPr>
        <p:spPr>
          <a:xfrm>
            <a:off x="1337291" y="2612841"/>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1</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1" name="矩形: 圆角 14"/>
          <p:cNvSpPr/>
          <p:nvPr/>
        </p:nvSpPr>
        <p:spPr>
          <a:xfrm>
            <a:off x="1337291" y="340897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2</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2" name="箭头: V 形 20"/>
          <p:cNvSpPr/>
          <p:nvPr/>
        </p:nvSpPr>
        <p:spPr>
          <a:xfrm>
            <a:off x="2322301" y="2744076"/>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3" name="箭头: V 形 21"/>
          <p:cNvSpPr/>
          <p:nvPr/>
        </p:nvSpPr>
        <p:spPr>
          <a:xfrm>
            <a:off x="2322301" y="3540682"/>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4" name="矩形: 圆角 14"/>
          <p:cNvSpPr/>
          <p:nvPr/>
        </p:nvSpPr>
        <p:spPr>
          <a:xfrm>
            <a:off x="1337291" y="4205107"/>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3</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5" name="箭头: V 形 21"/>
          <p:cNvSpPr/>
          <p:nvPr/>
        </p:nvSpPr>
        <p:spPr>
          <a:xfrm>
            <a:off x="2322301" y="4337288"/>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6" name="矩形 25"/>
          <p:cNvSpPr/>
          <p:nvPr/>
        </p:nvSpPr>
        <p:spPr>
          <a:xfrm>
            <a:off x="2780727" y="2477117"/>
            <a:ext cx="7841344" cy="923330"/>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教育部门和各级各类学校的党组织要增强“四个意识”、坚定“四个自信”，坚定不移维护党中央权威和集中统一领导，自觉在政治立场、政治方向、政治原则、政治道路上同党中央保持高度一致。</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7" name="矩形 26"/>
          <p:cNvSpPr/>
          <p:nvPr/>
        </p:nvSpPr>
        <p:spPr>
          <a:xfrm>
            <a:off x="2780727" y="3516956"/>
            <a:ext cx="7841344" cy="646331"/>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各级党委要把教育改革发展纳入议事日程，党政主要负责同志要熟悉教育、关心教育、研究教育。</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8" name="矩形 27"/>
          <p:cNvSpPr/>
          <p:nvPr/>
        </p:nvSpPr>
        <p:spPr>
          <a:xfrm>
            <a:off x="2780727" y="4279796"/>
            <a:ext cx="7841344" cy="646331"/>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各级各类学校党组织要把抓好学校党建工作作为办学治校的基本功，把党的教育方针全面贯彻到学校工作各方面。</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9" name="矩形: 圆角 14"/>
          <p:cNvSpPr/>
          <p:nvPr/>
        </p:nvSpPr>
        <p:spPr>
          <a:xfrm>
            <a:off x="1337291" y="5001240"/>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4</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30" name="箭头: V 形 21"/>
          <p:cNvSpPr/>
          <p:nvPr/>
        </p:nvSpPr>
        <p:spPr>
          <a:xfrm>
            <a:off x="2322301" y="5133894"/>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31" name="矩形 30"/>
          <p:cNvSpPr/>
          <p:nvPr/>
        </p:nvSpPr>
        <p:spPr>
          <a:xfrm>
            <a:off x="2780727" y="5042636"/>
            <a:ext cx="7841344" cy="646331"/>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思想政治工作是学校各项工作的生命线，各级党委、各级教育主管部门、学校党组织都必须紧紧抓在手上。</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32" name="矩形: 圆角 14"/>
          <p:cNvSpPr/>
          <p:nvPr/>
        </p:nvSpPr>
        <p:spPr>
          <a:xfrm>
            <a:off x="1337291" y="5797375"/>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5</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33" name="箭头: V 形 21"/>
          <p:cNvSpPr/>
          <p:nvPr/>
        </p:nvSpPr>
        <p:spPr>
          <a:xfrm>
            <a:off x="2322301" y="5930500"/>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34" name="矩形 33"/>
          <p:cNvSpPr/>
          <p:nvPr/>
        </p:nvSpPr>
        <p:spPr>
          <a:xfrm>
            <a:off x="2780727" y="5805476"/>
            <a:ext cx="7841344" cy="646331"/>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要精心培养和组织一支会做思想政治工作的政工队伍，把思想政治工作做在日常、做到个人。</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73055"/>
    </mc:Choice>
    <mc:Fallback>
      <p:transition spd="slow" advTm="7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360"/>
                                          </p:val>
                                        </p:tav>
                                        <p:tav tm="100000">
                                          <p:val>
                                            <p:fltVal val="0"/>
                                          </p:val>
                                        </p:tav>
                                      </p:tavLst>
                                    </p:anim>
                                    <p:animEffect transition="in" filter="fade">
                                      <p:cBhvr>
                                        <p:cTn id="10" dur="10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1000"/>
                                        <p:tgtEl>
                                          <p:spTgt spid="19"/>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750" fill="hold"/>
                                        <p:tgtEl>
                                          <p:spTgt spid="20"/>
                                        </p:tgtEl>
                                        <p:attrNameLst>
                                          <p:attrName>ppt_w</p:attrName>
                                        </p:attrNameLst>
                                      </p:cBhvr>
                                      <p:tavLst>
                                        <p:tav tm="0">
                                          <p:val>
                                            <p:fltVal val="0"/>
                                          </p:val>
                                        </p:tav>
                                        <p:tav tm="100000">
                                          <p:val>
                                            <p:strVal val="#ppt_w"/>
                                          </p:val>
                                        </p:tav>
                                      </p:tavLst>
                                    </p:anim>
                                    <p:anim calcmode="lin" valueType="num">
                                      <p:cBhvr>
                                        <p:cTn id="21" dur="750" fill="hold"/>
                                        <p:tgtEl>
                                          <p:spTgt spid="20"/>
                                        </p:tgtEl>
                                        <p:attrNameLst>
                                          <p:attrName>ppt_h</p:attrName>
                                        </p:attrNameLst>
                                      </p:cBhvr>
                                      <p:tavLst>
                                        <p:tav tm="0">
                                          <p:val>
                                            <p:fltVal val="0"/>
                                          </p:val>
                                        </p:tav>
                                        <p:tav tm="100000">
                                          <p:val>
                                            <p:strVal val="#ppt_h"/>
                                          </p:val>
                                        </p:tav>
                                      </p:tavLst>
                                    </p:anim>
                                    <p:animEffect transition="in" filter="fade">
                                      <p:cBhvr>
                                        <p:cTn id="22" dur="750"/>
                                        <p:tgtEl>
                                          <p:spTgt spid="20"/>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21"/>
                                        </p:tgtEl>
                                        <p:attrNameLst>
                                          <p:attrName>style.visibility</p:attrName>
                                        </p:attrNameLst>
                                      </p:cBhvr>
                                      <p:to>
                                        <p:strVal val="visible"/>
                                      </p:to>
                                    </p:set>
                                    <p:anim calcmode="lin" valueType="num">
                                      <p:cBhvr>
                                        <p:cTn id="25" dur="750" fill="hold"/>
                                        <p:tgtEl>
                                          <p:spTgt spid="21"/>
                                        </p:tgtEl>
                                        <p:attrNameLst>
                                          <p:attrName>ppt_w</p:attrName>
                                        </p:attrNameLst>
                                      </p:cBhvr>
                                      <p:tavLst>
                                        <p:tav tm="0">
                                          <p:val>
                                            <p:fltVal val="0"/>
                                          </p:val>
                                        </p:tav>
                                        <p:tav tm="100000">
                                          <p:val>
                                            <p:strVal val="#ppt_w"/>
                                          </p:val>
                                        </p:tav>
                                      </p:tavLst>
                                    </p:anim>
                                    <p:anim calcmode="lin" valueType="num">
                                      <p:cBhvr>
                                        <p:cTn id="26" dur="750" fill="hold"/>
                                        <p:tgtEl>
                                          <p:spTgt spid="21"/>
                                        </p:tgtEl>
                                        <p:attrNameLst>
                                          <p:attrName>ppt_h</p:attrName>
                                        </p:attrNameLst>
                                      </p:cBhvr>
                                      <p:tavLst>
                                        <p:tav tm="0">
                                          <p:val>
                                            <p:fltVal val="0"/>
                                          </p:val>
                                        </p:tav>
                                        <p:tav tm="100000">
                                          <p:val>
                                            <p:strVal val="#ppt_h"/>
                                          </p:val>
                                        </p:tav>
                                      </p:tavLst>
                                    </p:anim>
                                    <p:animEffect transition="in" filter="fade">
                                      <p:cBhvr>
                                        <p:cTn id="27" dur="750"/>
                                        <p:tgtEl>
                                          <p:spTgt spid="21"/>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24"/>
                                        </p:tgtEl>
                                        <p:attrNameLst>
                                          <p:attrName>style.visibility</p:attrName>
                                        </p:attrNameLst>
                                      </p:cBhvr>
                                      <p:to>
                                        <p:strVal val="visible"/>
                                      </p:to>
                                    </p:set>
                                    <p:anim calcmode="lin" valueType="num">
                                      <p:cBhvr>
                                        <p:cTn id="30" dur="750" fill="hold"/>
                                        <p:tgtEl>
                                          <p:spTgt spid="24"/>
                                        </p:tgtEl>
                                        <p:attrNameLst>
                                          <p:attrName>ppt_w</p:attrName>
                                        </p:attrNameLst>
                                      </p:cBhvr>
                                      <p:tavLst>
                                        <p:tav tm="0">
                                          <p:val>
                                            <p:fltVal val="0"/>
                                          </p:val>
                                        </p:tav>
                                        <p:tav tm="100000">
                                          <p:val>
                                            <p:strVal val="#ppt_w"/>
                                          </p:val>
                                        </p:tav>
                                      </p:tavLst>
                                    </p:anim>
                                    <p:anim calcmode="lin" valueType="num">
                                      <p:cBhvr>
                                        <p:cTn id="31" dur="750" fill="hold"/>
                                        <p:tgtEl>
                                          <p:spTgt spid="24"/>
                                        </p:tgtEl>
                                        <p:attrNameLst>
                                          <p:attrName>ppt_h</p:attrName>
                                        </p:attrNameLst>
                                      </p:cBhvr>
                                      <p:tavLst>
                                        <p:tav tm="0">
                                          <p:val>
                                            <p:fltVal val="0"/>
                                          </p:val>
                                        </p:tav>
                                        <p:tav tm="100000">
                                          <p:val>
                                            <p:strVal val="#ppt_h"/>
                                          </p:val>
                                        </p:tav>
                                      </p:tavLst>
                                    </p:anim>
                                    <p:animEffect transition="in" filter="fade">
                                      <p:cBhvr>
                                        <p:cTn id="32" dur="750"/>
                                        <p:tgtEl>
                                          <p:spTgt spid="24"/>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29"/>
                                        </p:tgtEl>
                                        <p:attrNameLst>
                                          <p:attrName>style.visibility</p:attrName>
                                        </p:attrNameLst>
                                      </p:cBhvr>
                                      <p:to>
                                        <p:strVal val="visible"/>
                                      </p:to>
                                    </p:set>
                                    <p:anim calcmode="lin" valueType="num">
                                      <p:cBhvr>
                                        <p:cTn id="35" dur="750" fill="hold"/>
                                        <p:tgtEl>
                                          <p:spTgt spid="29"/>
                                        </p:tgtEl>
                                        <p:attrNameLst>
                                          <p:attrName>ppt_w</p:attrName>
                                        </p:attrNameLst>
                                      </p:cBhvr>
                                      <p:tavLst>
                                        <p:tav tm="0">
                                          <p:val>
                                            <p:fltVal val="0"/>
                                          </p:val>
                                        </p:tav>
                                        <p:tav tm="100000">
                                          <p:val>
                                            <p:strVal val="#ppt_w"/>
                                          </p:val>
                                        </p:tav>
                                      </p:tavLst>
                                    </p:anim>
                                    <p:anim calcmode="lin" valueType="num">
                                      <p:cBhvr>
                                        <p:cTn id="36" dur="750" fill="hold"/>
                                        <p:tgtEl>
                                          <p:spTgt spid="29"/>
                                        </p:tgtEl>
                                        <p:attrNameLst>
                                          <p:attrName>ppt_h</p:attrName>
                                        </p:attrNameLst>
                                      </p:cBhvr>
                                      <p:tavLst>
                                        <p:tav tm="0">
                                          <p:val>
                                            <p:fltVal val="0"/>
                                          </p:val>
                                        </p:tav>
                                        <p:tav tm="100000">
                                          <p:val>
                                            <p:strVal val="#ppt_h"/>
                                          </p:val>
                                        </p:tav>
                                      </p:tavLst>
                                    </p:anim>
                                    <p:animEffect transition="in" filter="fade">
                                      <p:cBhvr>
                                        <p:cTn id="37" dur="750"/>
                                        <p:tgtEl>
                                          <p:spTgt spid="29"/>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32"/>
                                        </p:tgtEl>
                                        <p:attrNameLst>
                                          <p:attrName>style.visibility</p:attrName>
                                        </p:attrNameLst>
                                      </p:cBhvr>
                                      <p:to>
                                        <p:strVal val="visible"/>
                                      </p:to>
                                    </p:set>
                                    <p:anim calcmode="lin" valueType="num">
                                      <p:cBhvr>
                                        <p:cTn id="40" dur="750" fill="hold"/>
                                        <p:tgtEl>
                                          <p:spTgt spid="32"/>
                                        </p:tgtEl>
                                        <p:attrNameLst>
                                          <p:attrName>ppt_w</p:attrName>
                                        </p:attrNameLst>
                                      </p:cBhvr>
                                      <p:tavLst>
                                        <p:tav tm="0">
                                          <p:val>
                                            <p:fltVal val="0"/>
                                          </p:val>
                                        </p:tav>
                                        <p:tav tm="100000">
                                          <p:val>
                                            <p:strVal val="#ppt_w"/>
                                          </p:val>
                                        </p:tav>
                                      </p:tavLst>
                                    </p:anim>
                                    <p:anim calcmode="lin" valueType="num">
                                      <p:cBhvr>
                                        <p:cTn id="41" dur="750" fill="hold"/>
                                        <p:tgtEl>
                                          <p:spTgt spid="32"/>
                                        </p:tgtEl>
                                        <p:attrNameLst>
                                          <p:attrName>ppt_h</p:attrName>
                                        </p:attrNameLst>
                                      </p:cBhvr>
                                      <p:tavLst>
                                        <p:tav tm="0">
                                          <p:val>
                                            <p:fltVal val="0"/>
                                          </p:val>
                                        </p:tav>
                                        <p:tav tm="100000">
                                          <p:val>
                                            <p:strVal val="#ppt_h"/>
                                          </p:val>
                                        </p:tav>
                                      </p:tavLst>
                                    </p:anim>
                                    <p:animEffect transition="in" filter="fade">
                                      <p:cBhvr>
                                        <p:cTn id="42" dur="750"/>
                                        <p:tgtEl>
                                          <p:spTgt spid="32"/>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left)">
                                      <p:cBhvr>
                                        <p:cTn id="68" dur="500"/>
                                        <p:tgtEl>
                                          <p:spTgt spid="28"/>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500"/>
                                        <p:tgtEl>
                                          <p:spTgt spid="3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left)">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animBg="1"/>
      <p:bldP spid="23" grpId="0" animBg="1"/>
      <p:bldP spid="24" grpId="0" animBg="1"/>
      <p:bldP spid="25" grpId="0" animBg="1"/>
      <p:bldP spid="26" grpId="0"/>
      <p:bldP spid="27" grpId="0"/>
      <p:bldP spid="28" grpId="0"/>
      <p:bldP spid="29" grpId="0" animBg="1"/>
      <p:bldP spid="30" grpId="0" animBg="1"/>
      <p:bldP spid="31" grpId="0"/>
      <p:bldP spid="32" grpId="0" animBg="1"/>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412427" y="1436133"/>
            <a:ext cx="9051691" cy="954107"/>
          </a:xfrm>
          <a:prstGeom prst="rect">
            <a:avLst/>
          </a:prstGeom>
        </p:spPr>
        <p:txBody>
          <a:bodyPr wrap="square">
            <a:spAutoFit/>
          </a:bodyPr>
          <a:lstStyle/>
          <a:p>
            <a:pPr defTabSz="1219200" fontAlgn="base">
              <a:spcBef>
                <a:spcPct val="0"/>
              </a:spcBef>
              <a:spcAft>
                <a:spcPct val="0"/>
              </a:spcAft>
            </a:pPr>
            <a:r>
              <a:rPr lang="zh-CN" altLang="en-US" sz="2800" b="1" dirty="0">
                <a:solidFill>
                  <a:srgbClr val="C00000"/>
                </a:solidFill>
                <a:latin typeface="微软雅黑" panose="020B0503020204020204" charset="-122"/>
                <a:ea typeface="微软雅黑" panose="020B0503020204020204" charset="-122"/>
                <a:cs typeface="+mn-ea"/>
                <a:sym typeface="+mn-lt"/>
              </a:rPr>
              <a:t>习近平指出，办好教育事业，家庭、学校、政府、社会都有责任。</a:t>
            </a:r>
            <a:endParaRPr lang="en-US" altLang="zh-CN" sz="2800" b="1" dirty="0">
              <a:solidFill>
                <a:srgbClr val="C00000"/>
              </a:solidFill>
              <a:latin typeface="微软雅黑" panose="020B0503020204020204" charset="-122"/>
              <a:ea typeface="微软雅黑" panose="020B0503020204020204" charset="-122"/>
              <a:cs typeface="+mn-ea"/>
              <a:sym typeface="+mn-lt"/>
            </a:endParaRPr>
          </a:p>
        </p:txBody>
      </p:sp>
      <p:grpSp>
        <p:nvGrpSpPr>
          <p:cNvPr id="12" name="组合 11"/>
          <p:cNvGrpSpPr/>
          <p:nvPr/>
        </p:nvGrpSpPr>
        <p:grpSpPr>
          <a:xfrm>
            <a:off x="1174330" y="1373317"/>
            <a:ext cx="984670" cy="984670"/>
            <a:chOff x="1590646" y="2700970"/>
            <a:chExt cx="1171575" cy="1171575"/>
          </a:xfrm>
        </p:grpSpPr>
        <p:sp>
          <p:nvSpPr>
            <p:cNvPr id="13" name="矩形: 圆角 5"/>
            <p:cNvSpPr/>
            <p:nvPr/>
          </p:nvSpPr>
          <p:spPr>
            <a:xfrm>
              <a:off x="1590646" y="2700970"/>
              <a:ext cx="1171575" cy="1171575"/>
            </a:xfrm>
            <a:prstGeom prst="roundRect">
              <a:avLst>
                <a:gd name="adj" fmla="val 50000"/>
              </a:avLst>
            </a:prstGeom>
            <a:solidFill>
              <a:srgbClr val="C00000"/>
            </a:solidFill>
            <a:ln w="38100" cap="flat" cmpd="sng" algn="ctr">
              <a:solidFill>
                <a:srgbClr val="FFFAE3"/>
              </a:solidFill>
              <a:prstDash val="solid"/>
              <a:miter lim="800000"/>
            </a:ln>
            <a:effectLst/>
          </p:spPr>
          <p:txBody>
            <a:bodyPr rtlCol="0" anchor="ctr"/>
            <a:lstStyle/>
            <a:p>
              <a:pPr algn="ctr" defTabSz="914400">
                <a:defRPr/>
              </a:pPr>
              <a:endParaRPr lang="zh-CN" altLang="en-US" sz="1800" kern="0" smtClean="0">
                <a:solidFill>
                  <a:prstClr val="white"/>
                </a:solidFill>
                <a:latin typeface="微软雅黑" panose="020B0503020204020204" charset="-122"/>
                <a:ea typeface="微软雅黑" panose="020B0503020204020204" charset="-122"/>
                <a:cs typeface="+mn-ea"/>
                <a:sym typeface="+mn-lt"/>
              </a:endParaRPr>
            </a:p>
          </p:txBody>
        </p:sp>
        <p:sp>
          <p:nvSpPr>
            <p:cNvPr id="14" name="Freeform 5"/>
            <p:cNvSpPr>
              <a:spLocks noChangeAspect="1"/>
            </p:cNvSpPr>
            <p:nvPr/>
          </p:nvSpPr>
          <p:spPr bwMode="auto">
            <a:xfrm>
              <a:off x="1865450" y="2975775"/>
              <a:ext cx="621966" cy="62196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40" tIns="45720" rIns="91440" bIns="45720" numCol="1" anchor="t" anchorCtr="0" compatLnSpc="1"/>
            <a:lstStyle/>
            <a:p>
              <a:pP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grpSp>
      <p:cxnSp>
        <p:nvCxnSpPr>
          <p:cNvPr id="15" name="直接箭头连接符 14"/>
          <p:cNvCxnSpPr>
            <a:stCxn id="13" idx="2"/>
          </p:cNvCxnSpPr>
          <p:nvPr/>
        </p:nvCxnSpPr>
        <p:spPr>
          <a:xfrm>
            <a:off x="1666665" y="2357987"/>
            <a:ext cx="0" cy="4296189"/>
          </a:xfrm>
          <a:prstGeom prst="straightConnector1">
            <a:avLst/>
          </a:prstGeom>
          <a:noFill/>
          <a:ln w="6350" cap="flat" cmpd="sng" algn="ctr">
            <a:solidFill>
              <a:srgbClr val="591300"/>
            </a:solidFill>
            <a:prstDash val="solid"/>
            <a:miter lim="800000"/>
            <a:tailEnd type="oval"/>
          </a:ln>
          <a:effectLst/>
        </p:spPr>
      </p:cxnSp>
      <p:sp>
        <p:nvSpPr>
          <p:cNvPr id="16" name="矩形: 圆角 13"/>
          <p:cNvSpPr/>
          <p:nvPr/>
        </p:nvSpPr>
        <p:spPr>
          <a:xfrm>
            <a:off x="1337291" y="262090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1</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17" name="矩形: 圆角 14"/>
          <p:cNvSpPr/>
          <p:nvPr/>
        </p:nvSpPr>
        <p:spPr>
          <a:xfrm>
            <a:off x="1337291" y="359988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2</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18" name="箭头: V 形 20"/>
          <p:cNvSpPr/>
          <p:nvPr/>
        </p:nvSpPr>
        <p:spPr>
          <a:xfrm>
            <a:off x="2322301" y="275213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19" name="箭头: V 形 21"/>
          <p:cNvSpPr/>
          <p:nvPr/>
        </p:nvSpPr>
        <p:spPr>
          <a:xfrm>
            <a:off x="2322301" y="373174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0" name="矩形: 圆角 14"/>
          <p:cNvSpPr/>
          <p:nvPr/>
        </p:nvSpPr>
        <p:spPr>
          <a:xfrm>
            <a:off x="1337291" y="457886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3</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1" name="箭头: V 形 21"/>
          <p:cNvSpPr/>
          <p:nvPr/>
        </p:nvSpPr>
        <p:spPr>
          <a:xfrm>
            <a:off x="2322301" y="471135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2" name="矩形 21"/>
          <p:cNvSpPr/>
          <p:nvPr/>
        </p:nvSpPr>
        <p:spPr>
          <a:xfrm>
            <a:off x="2805011" y="2620904"/>
            <a:ext cx="7841344" cy="646331"/>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家庭是人生的第一所学校，家长是孩子的第一任老师，要给孩子讲好“人生第一课”，帮助扣好人生第一粒扣子。</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3" name="矩形 22"/>
          <p:cNvSpPr/>
          <p:nvPr/>
        </p:nvSpPr>
        <p:spPr>
          <a:xfrm>
            <a:off x="2780727" y="3751829"/>
            <a:ext cx="7841344" cy="369332"/>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教育、妇联等部门要统筹协调社会资源支持服务家庭教育。</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4" name="矩形 23"/>
          <p:cNvSpPr/>
          <p:nvPr/>
        </p:nvSpPr>
        <p:spPr>
          <a:xfrm>
            <a:off x="2805011" y="4720138"/>
            <a:ext cx="7841344" cy="369332"/>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全社会要担负起青少年成长成才的责任。</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
        <p:nvSpPr>
          <p:cNvPr id="25" name="矩形: 圆角 14"/>
          <p:cNvSpPr/>
          <p:nvPr/>
        </p:nvSpPr>
        <p:spPr>
          <a:xfrm>
            <a:off x="1337291" y="5549694"/>
            <a:ext cx="651881" cy="651881"/>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微软雅黑" panose="020B0503020204020204" charset="-122"/>
                <a:ea typeface="微软雅黑" panose="020B0503020204020204" charset="-122"/>
                <a:cs typeface="+mn-ea"/>
                <a:sym typeface="+mn-lt"/>
              </a:rPr>
              <a:t>4</a:t>
            </a:r>
            <a:endParaRPr lang="zh-CN" altLang="en-US" sz="3000" b="1" kern="0" dirty="0" smtClean="0">
              <a:solidFill>
                <a:srgbClr val="FFFAE3"/>
              </a:solidFill>
              <a:latin typeface="微软雅黑" panose="020B0503020204020204" charset="-122"/>
              <a:ea typeface="微软雅黑" panose="020B0503020204020204" charset="-122"/>
              <a:cs typeface="+mn-ea"/>
              <a:sym typeface="+mn-lt"/>
            </a:endParaRPr>
          </a:p>
        </p:txBody>
      </p:sp>
      <p:sp>
        <p:nvSpPr>
          <p:cNvPr id="26" name="箭头: V 形 21"/>
          <p:cNvSpPr/>
          <p:nvPr/>
        </p:nvSpPr>
        <p:spPr>
          <a:xfrm>
            <a:off x="2322301" y="5690969"/>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微软雅黑" panose="020B0503020204020204" charset="-122"/>
              <a:ea typeface="微软雅黑" panose="020B0503020204020204" charset="-122"/>
              <a:cs typeface="+mn-ea"/>
              <a:sym typeface="+mn-lt"/>
            </a:endParaRPr>
          </a:p>
        </p:txBody>
      </p:sp>
      <p:sp>
        <p:nvSpPr>
          <p:cNvPr id="27" name="矩形 26"/>
          <p:cNvSpPr/>
          <p:nvPr/>
        </p:nvSpPr>
        <p:spPr>
          <a:xfrm>
            <a:off x="2780727" y="5562509"/>
            <a:ext cx="7841344" cy="646331"/>
          </a:xfrm>
          <a:prstGeom prst="rect">
            <a:avLst/>
          </a:prstGeom>
        </p:spPr>
        <p:txBody>
          <a:bodyPr wrap="square">
            <a:spAutoFit/>
          </a:bodyPr>
          <a:lstStyle/>
          <a:p>
            <a:pPr algn="just" defTabSz="1219200" fontAlgn="base">
              <a:spcBef>
                <a:spcPct val="0"/>
              </a:spcBef>
              <a:spcAft>
                <a:spcPct val="0"/>
              </a:spcAft>
            </a:pPr>
            <a:r>
              <a:rPr lang="zh-CN" altLang="en-US" sz="1800" kern="0" dirty="0">
                <a:solidFill>
                  <a:sysClr val="windowText" lastClr="000000">
                    <a:lumMod val="95000"/>
                    <a:lumOff val="5000"/>
                  </a:sysClr>
                </a:solidFill>
                <a:latin typeface="微软雅黑" panose="020B0503020204020204" charset="-122"/>
                <a:ea typeface="微软雅黑" panose="020B0503020204020204" charset="-122"/>
              </a:rPr>
              <a:t>各级党委和政府要为学校办学安全托底，解决学校后顾之忧，维护老师和学校应有的尊严，保护学生生命安全。</a:t>
            </a:r>
            <a:endParaRPr lang="zh-CN" altLang="en-US" sz="1800" kern="0" dirty="0" smtClean="0">
              <a:solidFill>
                <a:sysClr val="windowText" lastClr="000000">
                  <a:lumMod val="95000"/>
                  <a:lumOff val="5000"/>
                </a:sys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513"/>
    </mc:Choice>
    <mc:Fallback>
      <p:transition spd="slow" advTm="1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360"/>
                                          </p:val>
                                        </p:tav>
                                        <p:tav tm="100000">
                                          <p:val>
                                            <p:fltVal val="0"/>
                                          </p:val>
                                        </p:tav>
                                      </p:tavLst>
                                    </p:anim>
                                    <p:animEffect transition="in" filter="fade">
                                      <p:cBhvr>
                                        <p:cTn id="10" dur="1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000"/>
                                        <p:tgtEl>
                                          <p:spTgt spid="15"/>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 calcmode="lin" valueType="num">
                                      <p:cBhvr>
                                        <p:cTn id="20" dur="750" fill="hold"/>
                                        <p:tgtEl>
                                          <p:spTgt spid="16"/>
                                        </p:tgtEl>
                                        <p:attrNameLst>
                                          <p:attrName>ppt_w</p:attrName>
                                        </p:attrNameLst>
                                      </p:cBhvr>
                                      <p:tavLst>
                                        <p:tav tm="0">
                                          <p:val>
                                            <p:fltVal val="0"/>
                                          </p:val>
                                        </p:tav>
                                        <p:tav tm="100000">
                                          <p:val>
                                            <p:strVal val="#ppt_w"/>
                                          </p:val>
                                        </p:tav>
                                      </p:tavLst>
                                    </p:anim>
                                    <p:anim calcmode="lin" valueType="num">
                                      <p:cBhvr>
                                        <p:cTn id="21" dur="750" fill="hold"/>
                                        <p:tgtEl>
                                          <p:spTgt spid="16"/>
                                        </p:tgtEl>
                                        <p:attrNameLst>
                                          <p:attrName>ppt_h</p:attrName>
                                        </p:attrNameLst>
                                      </p:cBhvr>
                                      <p:tavLst>
                                        <p:tav tm="0">
                                          <p:val>
                                            <p:fltVal val="0"/>
                                          </p:val>
                                        </p:tav>
                                        <p:tav tm="100000">
                                          <p:val>
                                            <p:strVal val="#ppt_h"/>
                                          </p:val>
                                        </p:tav>
                                      </p:tavLst>
                                    </p:anim>
                                    <p:animEffect transition="in" filter="fade">
                                      <p:cBhvr>
                                        <p:cTn id="22" dur="750"/>
                                        <p:tgtEl>
                                          <p:spTgt spid="1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750" fill="hold"/>
                                        <p:tgtEl>
                                          <p:spTgt spid="17"/>
                                        </p:tgtEl>
                                        <p:attrNameLst>
                                          <p:attrName>ppt_w</p:attrName>
                                        </p:attrNameLst>
                                      </p:cBhvr>
                                      <p:tavLst>
                                        <p:tav tm="0">
                                          <p:val>
                                            <p:fltVal val="0"/>
                                          </p:val>
                                        </p:tav>
                                        <p:tav tm="100000">
                                          <p:val>
                                            <p:strVal val="#ppt_w"/>
                                          </p:val>
                                        </p:tav>
                                      </p:tavLst>
                                    </p:anim>
                                    <p:anim calcmode="lin" valueType="num">
                                      <p:cBhvr>
                                        <p:cTn id="26" dur="750" fill="hold"/>
                                        <p:tgtEl>
                                          <p:spTgt spid="17"/>
                                        </p:tgtEl>
                                        <p:attrNameLst>
                                          <p:attrName>ppt_h</p:attrName>
                                        </p:attrNameLst>
                                      </p:cBhvr>
                                      <p:tavLst>
                                        <p:tav tm="0">
                                          <p:val>
                                            <p:fltVal val="0"/>
                                          </p:val>
                                        </p:tav>
                                        <p:tav tm="100000">
                                          <p:val>
                                            <p:strVal val="#ppt_h"/>
                                          </p:val>
                                        </p:tav>
                                      </p:tavLst>
                                    </p:anim>
                                    <p:animEffect transition="in" filter="fade">
                                      <p:cBhvr>
                                        <p:cTn id="27" dur="750"/>
                                        <p:tgtEl>
                                          <p:spTgt spid="17"/>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750" fill="hold"/>
                                        <p:tgtEl>
                                          <p:spTgt spid="20"/>
                                        </p:tgtEl>
                                        <p:attrNameLst>
                                          <p:attrName>ppt_w</p:attrName>
                                        </p:attrNameLst>
                                      </p:cBhvr>
                                      <p:tavLst>
                                        <p:tav tm="0">
                                          <p:val>
                                            <p:fltVal val="0"/>
                                          </p:val>
                                        </p:tav>
                                        <p:tav tm="100000">
                                          <p:val>
                                            <p:strVal val="#ppt_w"/>
                                          </p:val>
                                        </p:tav>
                                      </p:tavLst>
                                    </p:anim>
                                    <p:anim calcmode="lin" valueType="num">
                                      <p:cBhvr>
                                        <p:cTn id="31" dur="750" fill="hold"/>
                                        <p:tgtEl>
                                          <p:spTgt spid="20"/>
                                        </p:tgtEl>
                                        <p:attrNameLst>
                                          <p:attrName>ppt_h</p:attrName>
                                        </p:attrNameLst>
                                      </p:cBhvr>
                                      <p:tavLst>
                                        <p:tav tm="0">
                                          <p:val>
                                            <p:fltVal val="0"/>
                                          </p:val>
                                        </p:tav>
                                        <p:tav tm="100000">
                                          <p:val>
                                            <p:strVal val="#ppt_h"/>
                                          </p:val>
                                        </p:tav>
                                      </p:tavLst>
                                    </p:anim>
                                    <p:animEffect transition="in" filter="fade">
                                      <p:cBhvr>
                                        <p:cTn id="32" dur="750"/>
                                        <p:tgtEl>
                                          <p:spTgt spid="20"/>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750" fill="hold"/>
                                        <p:tgtEl>
                                          <p:spTgt spid="25"/>
                                        </p:tgtEl>
                                        <p:attrNameLst>
                                          <p:attrName>ppt_w</p:attrName>
                                        </p:attrNameLst>
                                      </p:cBhvr>
                                      <p:tavLst>
                                        <p:tav tm="0">
                                          <p:val>
                                            <p:fltVal val="0"/>
                                          </p:val>
                                        </p:tav>
                                        <p:tav tm="100000">
                                          <p:val>
                                            <p:strVal val="#ppt_w"/>
                                          </p:val>
                                        </p:tav>
                                      </p:tavLst>
                                    </p:anim>
                                    <p:anim calcmode="lin" valueType="num">
                                      <p:cBhvr>
                                        <p:cTn id="36" dur="750" fill="hold"/>
                                        <p:tgtEl>
                                          <p:spTgt spid="25"/>
                                        </p:tgtEl>
                                        <p:attrNameLst>
                                          <p:attrName>ppt_h</p:attrName>
                                        </p:attrNameLst>
                                      </p:cBhvr>
                                      <p:tavLst>
                                        <p:tav tm="0">
                                          <p:val>
                                            <p:fltVal val="0"/>
                                          </p:val>
                                        </p:tav>
                                        <p:tav tm="100000">
                                          <p:val>
                                            <p:strVal val="#ppt_h"/>
                                          </p:val>
                                        </p:tav>
                                      </p:tavLst>
                                    </p:anim>
                                    <p:animEffect transition="in" filter="fade">
                                      <p:cBhvr>
                                        <p:cTn id="37" dur="750"/>
                                        <p:tgtEl>
                                          <p:spTgt spid="2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p:stCondLst>
                              <p:cond delay="2500"/>
                            </p:stCondLst>
                            <p:childTnLst>
                              <p:par>
                                <p:cTn id="52" presetID="22" presetClass="entr" presetSubtype="8"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8" grpId="0" animBg="1"/>
      <p:bldP spid="19" grpId="0" animBg="1"/>
      <p:bldP spid="20" grpId="0" animBg="1"/>
      <p:bldP spid="21" grpId="0" animBg="1"/>
      <p:bldP spid="22" grpId="0"/>
      <p:bldP spid="23" grpId="0"/>
      <p:bldP spid="24" grpId="0"/>
      <p:bldP spid="25" grpId="0" animBg="1"/>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KSO_Shape"/>
          <p:cNvSpPr/>
          <p:nvPr/>
        </p:nvSpPr>
        <p:spPr bwMode="auto">
          <a:xfrm>
            <a:off x="1061324" y="1347568"/>
            <a:ext cx="1846646" cy="1793400"/>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sz="1800">
              <a:solidFill>
                <a:srgbClr val="A11752"/>
              </a:solidFill>
              <a:ea typeface="华文细黑" panose="02010600040101010101" pitchFamily="2" charset="-122"/>
              <a:cs typeface="+mn-ea"/>
              <a:sym typeface="Arial" panose="020B0604020202020204" pitchFamily="34" charset="0"/>
            </a:endParaRPr>
          </a:p>
        </p:txBody>
      </p:sp>
      <p:sp>
        <p:nvSpPr>
          <p:cNvPr id="13" name="矩形 12"/>
          <p:cNvSpPr/>
          <p:nvPr/>
        </p:nvSpPr>
        <p:spPr>
          <a:xfrm>
            <a:off x="3193576" y="1514015"/>
            <a:ext cx="8058623" cy="1626953"/>
          </a:xfrm>
          <a:prstGeom prst="rect">
            <a:avLst/>
          </a:prstGeom>
          <a:noFill/>
          <a:ln w="28575" cap="flat" cmpd="sng" algn="ctr">
            <a:solidFill>
              <a:srgbClr val="C00000"/>
            </a:solidFill>
            <a:prstDash val="solid"/>
          </a:ln>
          <a:effectLst/>
        </p:spPr>
        <p:txBody>
          <a:bodyPr rtlCol="0" anchor="ctr"/>
          <a:lstStyle/>
          <a:p>
            <a:pPr algn="ctr" fontAlgn="auto">
              <a:spcBef>
                <a:spcPts val="0"/>
              </a:spcBef>
              <a:spcAft>
                <a:spcPts val="0"/>
              </a:spcAft>
              <a:defRPr/>
            </a:pPr>
            <a:endParaRPr lang="zh-CN" altLang="en-US" sz="1800" kern="0">
              <a:solidFill>
                <a:srgbClr val="FFFFFF"/>
              </a:solidFill>
              <a:ea typeface="华文细黑" panose="02010600040101010101" pitchFamily="2" charset="-122"/>
              <a:sym typeface="Arial" panose="020B0604020202020204" pitchFamily="34" charset="0"/>
            </a:endParaRPr>
          </a:p>
        </p:txBody>
      </p:sp>
      <p:sp>
        <p:nvSpPr>
          <p:cNvPr id="14" name="矩形 13"/>
          <p:cNvSpPr/>
          <p:nvPr/>
        </p:nvSpPr>
        <p:spPr>
          <a:xfrm>
            <a:off x="3435533" y="1514015"/>
            <a:ext cx="7557648" cy="1526187"/>
          </a:xfrm>
          <a:prstGeom prst="rect">
            <a:avLst/>
          </a:prstGeom>
          <a:noFill/>
        </p:spPr>
        <p:txBody>
          <a:bodyPr wrap="square">
            <a:spAutoFit/>
          </a:bodyPr>
          <a:lstStyle/>
          <a:p>
            <a:pPr algn="just" fontAlgn="auto">
              <a:lnSpc>
                <a:spcPct val="150000"/>
              </a:lnSpc>
              <a:spcBef>
                <a:spcPts val="0"/>
              </a:spcBef>
              <a:spcAft>
                <a:spcPts val="0"/>
              </a:spcAft>
            </a:pPr>
            <a:r>
              <a:rPr lang="zh-CN" altLang="en-US" sz="1600" dirty="0">
                <a:solidFill>
                  <a:srgbClr val="140000"/>
                </a:solidFill>
                <a:latin typeface="微软雅黑" panose="020B0503020204020204" charset="-122"/>
                <a:ea typeface="微软雅黑" panose="020B0503020204020204" charset="-122"/>
                <a:sym typeface="Arial" panose="020B0604020202020204" pitchFamily="34" charset="0"/>
              </a:rPr>
              <a:t>李克强在讲话中指出，要认真学习领会和贯彻落实习近平总书记重要讲话精神，以习近平新时代中国特色社会主义思想为指导，准确把握教育事业发展面临的新形势新任务，全面落实教育优先发展战略，在经济社会发展规划上优先安排教育、财政资金投入上优先保障教育、公共资源配置上优先满足教育和人力资源开发需要。</a:t>
            </a:r>
            <a:endParaRPr lang="zh-CN" altLang="en-US" sz="1600" dirty="0">
              <a:solidFill>
                <a:srgbClr val="140000"/>
              </a:solidFill>
              <a:latin typeface="微软雅黑" panose="020B0503020204020204" charset="-122"/>
              <a:ea typeface="微软雅黑" panose="020B0503020204020204" charset="-122"/>
              <a:sym typeface="Arial" panose="020B0604020202020204" pitchFamily="34" charset="0"/>
            </a:endParaRPr>
          </a:p>
        </p:txBody>
      </p:sp>
      <p:sp>
        <p:nvSpPr>
          <p:cNvPr id="15" name="矩形 14"/>
          <p:cNvSpPr/>
          <p:nvPr/>
        </p:nvSpPr>
        <p:spPr>
          <a:xfrm>
            <a:off x="1053003" y="3284985"/>
            <a:ext cx="10199196" cy="3191936"/>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fontAlgn="auto">
              <a:spcBef>
                <a:spcPts val="0"/>
              </a:spcBef>
              <a:spcAft>
                <a:spcPts val="0"/>
              </a:spcAft>
              <a:defRPr/>
            </a:pPr>
            <a:endParaRPr lang="zh-CN" altLang="en-US" sz="1800" kern="0" dirty="0">
              <a:solidFill>
                <a:srgbClr val="FF0517"/>
              </a:solidFill>
              <a:latin typeface="Arial" panose="020B0604020202020204"/>
              <a:ea typeface="微软雅黑" panose="020B0503020204020204" charset="-122"/>
              <a:cs typeface="+mn-ea"/>
              <a:sym typeface="+mn-lt"/>
            </a:endParaRPr>
          </a:p>
        </p:txBody>
      </p:sp>
      <p:sp>
        <p:nvSpPr>
          <p:cNvPr id="16" name="矩形 15"/>
          <p:cNvSpPr>
            <a:spLocks noChangeArrowheads="1"/>
          </p:cNvSpPr>
          <p:nvPr/>
        </p:nvSpPr>
        <p:spPr bwMode="auto">
          <a:xfrm>
            <a:off x="1268453" y="3356992"/>
            <a:ext cx="9724728" cy="30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dirty="0">
                <a:solidFill>
                  <a:srgbClr val="000000"/>
                </a:solidFill>
                <a:latin typeface="Arial" panose="020B0604020202020204"/>
                <a:ea typeface="微软雅黑" panose="020B0503020204020204" charset="-122"/>
                <a:cs typeface="+mn-ea"/>
                <a:sym typeface="+mn-lt"/>
              </a:rPr>
              <a:t>坚持改革创新，坚持教育公平，推动教育从规模增长向质量提升转变，促进区域、城乡和各级各类教育均衡发展，以教育现代化支撑国家现代化。要着力补上短板，夯实义务教育这个根基，强化农村特别是贫困地区控辍保学工作，完善城乡统一、重在农村的义务教育经费保障机制，着力改善乡村学校办学条件、提高教学质量，注重运用信息化手段使乡村获得更多优质教育资源，在提速降费、网络建设方面给予特别照顾。把更多教育投入用到加强乡村师资队伍建设上，不折不扣落实现行的补助、奖励和各类保障政策，对符合条件的非在编教师要加快入编、同工同酬。前瞻规划布局城镇学校建设，增强容纳能力，加快实现随迁子女入学待遇同城化。同时，要重视发展学前教育、高中阶段教育和民族教育、特殊教育、继续教育等各类教育。</a:t>
            </a:r>
            <a:endParaRPr lang="zh-CN" altLang="en-US" sz="1600" b="1" dirty="0">
              <a:solidFill>
                <a:srgbClr val="C00000"/>
              </a:solidFill>
              <a:latin typeface="Arial" panose="020B0604020202020204"/>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20639"/>
    </mc:Choice>
    <mc:Fallback>
      <p:transition spd="slow" advTm="2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 presetClass="entr" presetSubtype="0" fill="hold" grpId="0" nodeType="afterEffect">
                                  <p:stCondLst>
                                    <p:cond delay="0"/>
                                  </p:stCondLst>
                                  <p:iterate type="lt">
                                    <p:tmAbs val="40"/>
                                  </p:iterate>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6719"/>
                            </p:stCondLst>
                            <p:childTnLst>
                              <p:par>
                                <p:cTn id="18" presetID="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500" fill="hold"/>
                                        <p:tgtEl>
                                          <p:spTgt spid="15"/>
                                        </p:tgtEl>
                                        <p:attrNameLst>
                                          <p:attrName>ppt_x</p:attrName>
                                        </p:attrNameLst>
                                      </p:cBhvr>
                                      <p:tavLst>
                                        <p:tav tm="0">
                                          <p:val>
                                            <p:strVal val="1+#ppt_w/2"/>
                                          </p:val>
                                        </p:tav>
                                        <p:tav tm="100000">
                                          <p:val>
                                            <p:strVal val="#ppt_x"/>
                                          </p:val>
                                        </p:tav>
                                      </p:tavLst>
                                    </p:anim>
                                    <p:anim calcmode="lin" valueType="num">
                                      <p:cBhvr additive="base">
                                        <p:cTn id="21" dur="1500" fill="hold"/>
                                        <p:tgtEl>
                                          <p:spTgt spid="15"/>
                                        </p:tgtEl>
                                        <p:attrNameLst>
                                          <p:attrName>ppt_y</p:attrName>
                                        </p:attrNameLst>
                                      </p:cBhvr>
                                      <p:tavLst>
                                        <p:tav tm="0">
                                          <p:val>
                                            <p:strVal val="#ppt_y"/>
                                          </p:val>
                                        </p:tav>
                                        <p:tav tm="100000">
                                          <p:val>
                                            <p:strVal val="#ppt_y"/>
                                          </p:val>
                                        </p:tav>
                                      </p:tavLst>
                                    </p:anim>
                                  </p:childTnLst>
                                </p:cTn>
                              </p:par>
                            </p:childTnLst>
                          </p:cTn>
                        </p:par>
                        <p:par>
                          <p:cTn id="22" fill="hold">
                            <p:stCondLst>
                              <p:cond delay="8219"/>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9"/>
          <p:cNvSpPr/>
          <p:nvPr/>
        </p:nvSpPr>
        <p:spPr>
          <a:xfrm>
            <a:off x="914848" y="1387269"/>
            <a:ext cx="2133232" cy="751994"/>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457200"/>
            <a:r>
              <a:rPr lang="zh-CN" altLang="en-US" sz="2800" b="1" kern="0" dirty="0">
                <a:solidFill>
                  <a:srgbClr val="FFFAE3"/>
                </a:solidFill>
                <a:latin typeface="微软雅黑" panose="020B0503020204020204" charset="-122"/>
                <a:ea typeface="微软雅黑" panose="020B0503020204020204" charset="-122"/>
              </a:rPr>
              <a:t>李克强强调</a:t>
            </a:r>
            <a:endParaRPr lang="zh-CN" altLang="en-US" sz="2800" b="1" kern="0" dirty="0">
              <a:solidFill>
                <a:srgbClr val="FFFAE3"/>
              </a:solidFill>
              <a:latin typeface="微软雅黑" panose="020B0503020204020204" charset="-122"/>
              <a:ea typeface="微软雅黑" panose="020B0503020204020204" charset="-122"/>
            </a:endParaRPr>
          </a:p>
        </p:txBody>
      </p:sp>
      <p:sp>
        <p:nvSpPr>
          <p:cNvPr id="9" name="矩形: 圆角 16"/>
          <p:cNvSpPr/>
          <p:nvPr/>
        </p:nvSpPr>
        <p:spPr>
          <a:xfrm>
            <a:off x="3200476" y="1371654"/>
            <a:ext cx="8153185" cy="761980"/>
          </a:xfrm>
          <a:prstGeom prst="roundRect">
            <a:avLst>
              <a:gd name="adj" fmla="val 0"/>
            </a:avLst>
          </a:prstGeom>
          <a:noFill/>
          <a:ln w="9525" cap="flat" cmpd="sng" algn="ctr">
            <a:solidFill>
              <a:srgbClr val="FF0000"/>
            </a:solidFill>
            <a:prstDash val="solid"/>
            <a:miter lim="800000"/>
          </a:ln>
          <a:effectLst/>
        </p:spPr>
        <p:txBody>
          <a:bodyPr rtlCol="0" anchor="ctr"/>
          <a:lstStyle/>
          <a:p>
            <a:pPr defTabSz="457200"/>
            <a:r>
              <a:rPr lang="zh-CN" altLang="en-US" sz="2000" b="1" kern="0" dirty="0">
                <a:solidFill>
                  <a:srgbClr val="591300"/>
                </a:solidFill>
                <a:latin typeface="微软雅黑" panose="020B0503020204020204" charset="-122"/>
                <a:ea typeface="微软雅黑" panose="020B0503020204020204" charset="-122"/>
              </a:rPr>
              <a:t>要增强教育服务创新发展能力，培养更多适应高质量发展的各类人才。</a:t>
            </a:r>
            <a:endParaRPr lang="zh-CN" altLang="en-US" sz="2000" b="1" kern="0" dirty="0">
              <a:solidFill>
                <a:srgbClr val="591300"/>
              </a:solidFill>
              <a:latin typeface="微软雅黑" panose="020B0503020204020204" charset="-122"/>
              <a:ea typeface="微软雅黑" panose="020B0503020204020204" charset="-122"/>
            </a:endParaRPr>
          </a:p>
        </p:txBody>
      </p:sp>
      <p:sp>
        <p:nvSpPr>
          <p:cNvPr id="10" name="矩形 9"/>
          <p:cNvSpPr/>
          <p:nvPr/>
        </p:nvSpPr>
        <p:spPr>
          <a:xfrm>
            <a:off x="914848" y="2209832"/>
            <a:ext cx="10438813" cy="1645858"/>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00" kern="0" dirty="0">
              <a:solidFill>
                <a:srgbClr val="FF0517"/>
              </a:solidFill>
              <a:latin typeface="Arial" panose="020B0604020202020204"/>
              <a:ea typeface="微软雅黑" panose="020B0503020204020204" charset="-122"/>
              <a:cs typeface="+mn-ea"/>
              <a:sym typeface="+mn-lt"/>
            </a:endParaRPr>
          </a:p>
        </p:txBody>
      </p:sp>
      <p:sp>
        <p:nvSpPr>
          <p:cNvPr id="11" name="矩形 10"/>
          <p:cNvSpPr>
            <a:spLocks noChangeArrowheads="1"/>
          </p:cNvSpPr>
          <p:nvPr/>
        </p:nvSpPr>
        <p:spPr bwMode="auto">
          <a:xfrm>
            <a:off x="1018328" y="2286030"/>
            <a:ext cx="101829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dirty="0">
                <a:solidFill>
                  <a:srgbClr val="000000"/>
                </a:solidFill>
                <a:latin typeface="Arial" panose="020B0604020202020204"/>
                <a:ea typeface="微软雅黑" panose="020B0503020204020204" charset="-122"/>
                <a:cs typeface="+mn-ea"/>
                <a:sym typeface="+mn-lt"/>
              </a:rPr>
              <a:t>优化高校区域布局、学科结构、专业设置，坚持以教学为中心，突出创新意识和实践能力，培养更多创新人才、高素质人才。更加重视、充分发挥高校在强化基础研究和原始创新、突破关键核心技术中的重要作用。大力办好职业院校，坚持面向市场、服务发展、促进就业的办学方向，推进产教融合、校企合作，培养更多高技能人才。提高技术技能人才的社会地位和待遇。</a:t>
            </a:r>
            <a:endParaRPr lang="zh-CN" altLang="en-US" sz="1600" b="1" dirty="0">
              <a:solidFill>
                <a:srgbClr val="C00000"/>
              </a:solidFill>
              <a:latin typeface="Arial" panose="020B0604020202020204"/>
              <a:ea typeface="微软雅黑" panose="020B0503020204020204" charset="-122"/>
              <a:cs typeface="+mn-ea"/>
              <a:sym typeface="+mn-lt"/>
            </a:endParaRPr>
          </a:p>
        </p:txBody>
      </p:sp>
      <p:sp>
        <p:nvSpPr>
          <p:cNvPr id="12" name="矩形: 圆角 9"/>
          <p:cNvSpPr/>
          <p:nvPr/>
        </p:nvSpPr>
        <p:spPr>
          <a:xfrm>
            <a:off x="914848" y="3948670"/>
            <a:ext cx="2133232" cy="747587"/>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457200"/>
            <a:r>
              <a:rPr lang="zh-CN" altLang="en-US" sz="2800" b="1" kern="0" dirty="0">
                <a:solidFill>
                  <a:srgbClr val="FFFAE3"/>
                </a:solidFill>
                <a:latin typeface="微软雅黑" panose="020B0503020204020204" charset="-122"/>
                <a:ea typeface="微软雅黑" panose="020B0503020204020204" charset="-122"/>
              </a:rPr>
              <a:t>李克强要求</a:t>
            </a:r>
            <a:endParaRPr lang="zh-CN" altLang="en-US" sz="2800" b="1" kern="0" dirty="0">
              <a:solidFill>
                <a:srgbClr val="FFFAE3"/>
              </a:solidFill>
              <a:latin typeface="微软雅黑" panose="020B0503020204020204" charset="-122"/>
              <a:ea typeface="微软雅黑" panose="020B0503020204020204" charset="-122"/>
            </a:endParaRPr>
          </a:p>
        </p:txBody>
      </p:sp>
      <p:sp>
        <p:nvSpPr>
          <p:cNvPr id="13" name="矩形: 圆角 16"/>
          <p:cNvSpPr/>
          <p:nvPr/>
        </p:nvSpPr>
        <p:spPr>
          <a:xfrm>
            <a:off x="3200476" y="3933056"/>
            <a:ext cx="8153185" cy="757514"/>
          </a:xfrm>
          <a:prstGeom prst="roundRect">
            <a:avLst>
              <a:gd name="adj" fmla="val 0"/>
            </a:avLst>
          </a:prstGeom>
          <a:noFill/>
          <a:ln w="9525" cap="flat" cmpd="sng" algn="ctr">
            <a:solidFill>
              <a:srgbClr val="FF0000"/>
            </a:solidFill>
            <a:prstDash val="solid"/>
            <a:miter lim="800000"/>
          </a:ln>
          <a:effectLst/>
        </p:spPr>
        <p:txBody>
          <a:bodyPr rtlCol="0" anchor="ctr"/>
          <a:lstStyle/>
          <a:p>
            <a:pPr defTabSz="457200"/>
            <a:r>
              <a:rPr lang="zh-CN" altLang="en-US" sz="2000" b="1" kern="0" dirty="0">
                <a:solidFill>
                  <a:srgbClr val="591300"/>
                </a:solidFill>
                <a:latin typeface="微软雅黑" panose="020B0503020204020204" charset="-122"/>
                <a:ea typeface="微软雅黑" panose="020B0503020204020204" charset="-122"/>
              </a:rPr>
              <a:t>要深化教育领域“放管服”改革，充分释放教育事业发展生机活力。</a:t>
            </a:r>
            <a:endParaRPr lang="zh-CN" altLang="en-US" sz="2000" b="1" kern="0" dirty="0">
              <a:solidFill>
                <a:srgbClr val="591300"/>
              </a:solidFill>
              <a:latin typeface="微软雅黑" panose="020B0503020204020204" charset="-122"/>
              <a:ea typeface="微软雅黑" panose="020B0503020204020204" charset="-122"/>
            </a:endParaRPr>
          </a:p>
        </p:txBody>
      </p:sp>
      <p:sp>
        <p:nvSpPr>
          <p:cNvPr id="14" name="矩形 13"/>
          <p:cNvSpPr/>
          <p:nvPr/>
        </p:nvSpPr>
        <p:spPr>
          <a:xfrm>
            <a:off x="914848" y="4777144"/>
            <a:ext cx="10438813" cy="1820208"/>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00" kern="0" dirty="0">
              <a:solidFill>
                <a:srgbClr val="FF0517"/>
              </a:solidFill>
              <a:latin typeface="Arial" panose="020B0604020202020204"/>
              <a:ea typeface="微软雅黑" panose="020B0503020204020204" charset="-122"/>
              <a:cs typeface="+mn-ea"/>
              <a:sym typeface="+mn-lt"/>
            </a:endParaRPr>
          </a:p>
        </p:txBody>
      </p:sp>
      <p:sp>
        <p:nvSpPr>
          <p:cNvPr id="15" name="矩形 14"/>
          <p:cNvSpPr>
            <a:spLocks noChangeArrowheads="1"/>
          </p:cNvSpPr>
          <p:nvPr/>
        </p:nvSpPr>
        <p:spPr bwMode="auto">
          <a:xfrm>
            <a:off x="1018328" y="4924378"/>
            <a:ext cx="10182938" cy="15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600" dirty="0">
                <a:solidFill>
                  <a:srgbClr val="000000"/>
                </a:solidFill>
                <a:latin typeface="Arial" panose="020B0604020202020204"/>
                <a:ea typeface="微软雅黑" panose="020B0503020204020204" charset="-122"/>
                <a:cs typeface="+mn-ea"/>
                <a:sym typeface="+mn-lt"/>
              </a:rPr>
              <a:t>尊重教育发展规律，充分发挥学校办学主体作用，大幅减少各类检查、评估、评价，加强对办学方向、标准、质量的规范引导，为学校潜心治校办学创造良好环境。积极鼓励社会力量依法兴办教育。鼓励各级各类学校与时俱进创新教育理念和人才培养模式，发展“互联网</a:t>
            </a:r>
            <a:r>
              <a:rPr lang="en-US" altLang="zh-CN" sz="1600" dirty="0">
                <a:solidFill>
                  <a:srgbClr val="000000"/>
                </a:solidFill>
                <a:latin typeface="Arial" panose="020B0604020202020204"/>
                <a:ea typeface="微软雅黑" panose="020B0503020204020204" charset="-122"/>
                <a:cs typeface="+mn-ea"/>
                <a:sym typeface="+mn-lt"/>
              </a:rPr>
              <a:t>+</a:t>
            </a:r>
            <a:r>
              <a:rPr lang="zh-CN" altLang="en-US" sz="1600" dirty="0">
                <a:solidFill>
                  <a:srgbClr val="000000"/>
                </a:solidFill>
                <a:latin typeface="Arial" panose="020B0604020202020204"/>
                <a:ea typeface="微软雅黑" panose="020B0503020204020204" charset="-122"/>
                <a:cs typeface="+mn-ea"/>
                <a:sym typeface="+mn-lt"/>
              </a:rPr>
              <a:t>教育”，完善吸引优秀人才从事教育的体制机制，提升教师社会地位，让尊师重教蔚然成风。</a:t>
            </a:r>
            <a:endParaRPr lang="zh-CN" altLang="en-US" sz="1600" b="1" dirty="0">
              <a:solidFill>
                <a:srgbClr val="C00000"/>
              </a:solidFill>
              <a:latin typeface="Arial" panose="020B0604020202020204"/>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6083"/>
    </mc:Choice>
    <mc:Fallback>
      <p:transition spd="slow" advTm="3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20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par>
                          <p:cTn id="18" fill="hold">
                            <p:stCondLst>
                              <p:cond delay="2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1250"/>
                                        <p:tgtEl>
                                          <p:spTgt spid="11"/>
                                        </p:tgtEl>
                                      </p:cBhvr>
                                    </p:animEffect>
                                  </p:childTnLst>
                                </p:cTn>
                              </p:par>
                            </p:childTnLst>
                          </p:cTn>
                        </p:par>
                        <p:par>
                          <p:cTn id="22" fill="hold">
                            <p:stCondLst>
                              <p:cond delay="4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Effect transition="in" filter="fade">
                                      <p:cBhvr>
                                        <p:cTn id="27" dur="1000"/>
                                        <p:tgtEl>
                                          <p:spTgt spid="12"/>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childTnLst>
                          </p:cTn>
                        </p:par>
                        <p:par>
                          <p:cTn id="32" fill="hold">
                            <p:stCondLst>
                              <p:cond delay="6000"/>
                            </p:stCondLst>
                            <p:childTnLst>
                              <p:par>
                                <p:cTn id="33" presetID="16" presetClass="entr" presetSubtype="37"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500"/>
                                        <p:tgtEl>
                                          <p:spTgt spid="14"/>
                                        </p:tgtEl>
                                      </p:cBhvr>
                                    </p:animEffect>
                                  </p:childTnLst>
                                </p:cTn>
                              </p:par>
                            </p:childTnLst>
                          </p:cTn>
                        </p:par>
                        <p:par>
                          <p:cTn id="36" fill="hold">
                            <p:stCondLst>
                              <p:cond delay="6500"/>
                            </p:stCondLst>
                            <p:childTnLst>
                              <p:par>
                                <p:cTn id="37" presetID="14"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animBg="1"/>
      <p:bldP spid="13"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12612" y="908209"/>
            <a:ext cx="979957" cy="864096"/>
            <a:chOff x="5941486" y="3363838"/>
            <a:chExt cx="734968" cy="648072"/>
          </a:xfrm>
        </p:grpSpPr>
        <p:sp>
          <p:nvSpPr>
            <p:cNvPr id="3" name="椭圆 2"/>
            <p:cNvSpPr/>
            <p:nvPr/>
          </p:nvSpPr>
          <p:spPr>
            <a:xfrm>
              <a:off x="5978009"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gradFill>
                  <a:gsLst>
                    <a:gs pos="47000">
                      <a:schemeClr val="bg1">
                        <a:lumMod val="95000"/>
                      </a:schemeClr>
                    </a:gs>
                    <a:gs pos="0">
                      <a:schemeClr val="bg1"/>
                    </a:gs>
                    <a:gs pos="100000">
                      <a:schemeClr val="bg1"/>
                    </a:gs>
                  </a:gsLst>
                  <a:lin ang="5400000" scaled="0"/>
                </a:gradFill>
              </a:endParaRPr>
            </a:p>
          </p:txBody>
        </p:sp>
        <p:sp>
          <p:nvSpPr>
            <p:cNvPr id="4" name="矩形 3"/>
            <p:cNvSpPr/>
            <p:nvPr/>
          </p:nvSpPr>
          <p:spPr>
            <a:xfrm>
              <a:off x="5941486" y="3395486"/>
              <a:ext cx="734968" cy="561741"/>
            </a:xfrm>
            <a:prstGeom prst="rect">
              <a:avLst/>
            </a:prstGeom>
          </p:spPr>
          <p:txBody>
            <a:bodyPr wrap="square">
              <a:spAutoFit/>
            </a:bodyPr>
            <a:lstStyle/>
            <a:p>
              <a:pPr algn="ctr"/>
              <a:r>
                <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前</a:t>
              </a:r>
              <a:endPar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grpSp>
        <p:nvGrpSpPr>
          <p:cNvPr id="5" name="组合 4"/>
          <p:cNvGrpSpPr/>
          <p:nvPr/>
        </p:nvGrpSpPr>
        <p:grpSpPr>
          <a:xfrm>
            <a:off x="5009020" y="908209"/>
            <a:ext cx="979957" cy="864096"/>
            <a:chOff x="6688792" y="3363838"/>
            <a:chExt cx="734968" cy="648072"/>
          </a:xfrm>
        </p:grpSpPr>
        <p:sp>
          <p:nvSpPr>
            <p:cNvPr id="6" name="椭圆 5"/>
            <p:cNvSpPr/>
            <p:nvPr/>
          </p:nvSpPr>
          <p:spPr>
            <a:xfrm>
              <a:off x="6732240"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gradFill>
                  <a:gsLst>
                    <a:gs pos="47000">
                      <a:schemeClr val="bg1">
                        <a:lumMod val="95000"/>
                      </a:schemeClr>
                    </a:gs>
                    <a:gs pos="0">
                      <a:schemeClr val="bg1"/>
                    </a:gs>
                    <a:gs pos="100000">
                      <a:schemeClr val="bg1"/>
                    </a:gs>
                  </a:gsLst>
                  <a:lin ang="5400000" scaled="0"/>
                </a:gradFill>
              </a:endParaRPr>
            </a:p>
          </p:txBody>
        </p:sp>
        <p:sp>
          <p:nvSpPr>
            <p:cNvPr id="7" name="矩形 6"/>
            <p:cNvSpPr/>
            <p:nvPr/>
          </p:nvSpPr>
          <p:spPr>
            <a:xfrm>
              <a:off x="6688792" y="3395486"/>
              <a:ext cx="734968" cy="561741"/>
            </a:xfrm>
            <a:prstGeom prst="rect">
              <a:avLst/>
            </a:prstGeom>
          </p:spPr>
          <p:txBody>
            <a:bodyPr wrap="square">
              <a:spAutoFit/>
            </a:bodyPr>
            <a:lstStyle/>
            <a:p>
              <a:pPr algn="ctr"/>
              <a:r>
                <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言</a:t>
              </a:r>
              <a:endPar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grpSp>
        <p:nvGrpSpPr>
          <p:cNvPr id="8" name="组合 7"/>
          <p:cNvGrpSpPr/>
          <p:nvPr/>
        </p:nvGrpSpPr>
        <p:grpSpPr>
          <a:xfrm>
            <a:off x="6053960" y="908214"/>
            <a:ext cx="979957" cy="864096"/>
            <a:chOff x="7472496" y="3363838"/>
            <a:chExt cx="734968" cy="648072"/>
          </a:xfrm>
        </p:grpSpPr>
        <p:sp>
          <p:nvSpPr>
            <p:cNvPr id="9" name="椭圆 8"/>
            <p:cNvSpPr/>
            <p:nvPr/>
          </p:nvSpPr>
          <p:spPr>
            <a:xfrm>
              <a:off x="7515944"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gradFill>
                  <a:gsLst>
                    <a:gs pos="47000">
                      <a:schemeClr val="bg1">
                        <a:lumMod val="95000"/>
                      </a:schemeClr>
                    </a:gs>
                    <a:gs pos="0">
                      <a:schemeClr val="bg1"/>
                    </a:gs>
                    <a:gs pos="100000">
                      <a:schemeClr val="bg1"/>
                    </a:gs>
                  </a:gsLst>
                  <a:lin ang="5400000" scaled="0"/>
                </a:gradFill>
              </a:endParaRPr>
            </a:p>
          </p:txBody>
        </p:sp>
        <p:sp>
          <p:nvSpPr>
            <p:cNvPr id="10" name="矩形 9"/>
            <p:cNvSpPr/>
            <p:nvPr/>
          </p:nvSpPr>
          <p:spPr>
            <a:xfrm>
              <a:off x="7472496" y="3377949"/>
              <a:ext cx="734968" cy="561741"/>
            </a:xfrm>
            <a:prstGeom prst="rect">
              <a:avLst/>
            </a:prstGeom>
          </p:spPr>
          <p:txBody>
            <a:bodyPr wrap="square">
              <a:spAutoFit/>
            </a:bodyPr>
            <a:lstStyle/>
            <a:p>
              <a:pPr algn="ctr"/>
              <a:r>
                <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导</a:t>
              </a:r>
              <a:endPar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grpSp>
        <p:nvGrpSpPr>
          <p:cNvPr id="11" name="组合 10"/>
          <p:cNvGrpSpPr/>
          <p:nvPr/>
        </p:nvGrpSpPr>
        <p:grpSpPr>
          <a:xfrm>
            <a:off x="7063324" y="908214"/>
            <a:ext cx="979957" cy="864096"/>
            <a:chOff x="8200960" y="3363838"/>
            <a:chExt cx="734968" cy="648072"/>
          </a:xfrm>
        </p:grpSpPr>
        <p:sp>
          <p:nvSpPr>
            <p:cNvPr id="12" name="椭圆 11"/>
            <p:cNvSpPr/>
            <p:nvPr/>
          </p:nvSpPr>
          <p:spPr>
            <a:xfrm>
              <a:off x="8244408"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gradFill>
                  <a:gsLst>
                    <a:gs pos="47000">
                      <a:schemeClr val="bg1">
                        <a:lumMod val="95000"/>
                      </a:schemeClr>
                    </a:gs>
                    <a:gs pos="0">
                      <a:schemeClr val="bg1"/>
                    </a:gs>
                    <a:gs pos="100000">
                      <a:schemeClr val="bg1"/>
                    </a:gs>
                  </a:gsLst>
                  <a:lin ang="5400000" scaled="0"/>
                </a:gradFill>
              </a:endParaRPr>
            </a:p>
          </p:txBody>
        </p:sp>
        <p:sp>
          <p:nvSpPr>
            <p:cNvPr id="13" name="矩形 12"/>
            <p:cNvSpPr/>
            <p:nvPr/>
          </p:nvSpPr>
          <p:spPr>
            <a:xfrm>
              <a:off x="8200960" y="3377949"/>
              <a:ext cx="734968" cy="561741"/>
            </a:xfrm>
            <a:prstGeom prst="rect">
              <a:avLst/>
            </a:prstGeom>
          </p:spPr>
          <p:txBody>
            <a:bodyPr wrap="square">
              <a:spAutoFit/>
            </a:bodyPr>
            <a:lstStyle/>
            <a:p>
              <a:pPr algn="ctr"/>
              <a:r>
                <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读</a:t>
              </a:r>
              <a:endParaRPr lang="zh-CN" altLang="en-US" sz="4265"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cxnSp>
        <p:nvCxnSpPr>
          <p:cNvPr id="14" name="直接连接符 13"/>
          <p:cNvCxnSpPr/>
          <p:nvPr/>
        </p:nvCxnSpPr>
        <p:spPr>
          <a:xfrm>
            <a:off x="1516335" y="2252358"/>
            <a:ext cx="91930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9"/>
          <p:cNvSpPr txBox="1"/>
          <p:nvPr/>
        </p:nvSpPr>
        <p:spPr>
          <a:xfrm>
            <a:off x="1516335" y="2388433"/>
            <a:ext cx="9193022" cy="3415030"/>
          </a:xfrm>
          <a:prstGeom prst="rect">
            <a:avLst/>
          </a:prstGeom>
          <a:noFill/>
        </p:spPr>
        <p:txBody>
          <a:bodyPr wrap="square" lIns="91440" tIns="45720" rIns="91440" bIns="45720" rtlCol="0">
            <a:spAutoFit/>
          </a:bodyPr>
          <a:lstStyle/>
          <a:p>
            <a:pPr algn="just" eaLnBrk="0" hangingPunct="0">
              <a:lnSpc>
                <a:spcPct val="150000"/>
              </a:lnSpc>
            </a:pPr>
            <a:r>
              <a:rPr sz="1800" kern="0" dirty="0">
                <a:latin typeface="微软雅黑" panose="020B0503020204020204" charset="-122"/>
                <a:ea typeface="微软雅黑" panose="020B0503020204020204" charset="-122"/>
                <a:sym typeface="微软雅黑" panose="020B0503020204020204" charset="-122"/>
              </a:rPr>
              <a:t>9月10日，全国教育大会在北京召开。中共中央总书记、国家主席、中央军委主席习近平出席会议并发表重要讲话，代表党中央向全国广大教师和教育工作者致以节日的热烈祝贺和诚挚问候。</a:t>
            </a:r>
            <a:endParaRPr sz="1800" kern="0" dirty="0">
              <a:latin typeface="微软雅黑" panose="020B0503020204020204" charset="-122"/>
              <a:ea typeface="微软雅黑" panose="020B0503020204020204" charset="-122"/>
              <a:sym typeface="微软雅黑" panose="020B0503020204020204" charset="-122"/>
            </a:endParaRPr>
          </a:p>
          <a:p>
            <a:pPr algn="just" eaLnBrk="0" hangingPunct="0">
              <a:lnSpc>
                <a:spcPct val="150000"/>
              </a:lnSpc>
            </a:pPr>
            <a:r>
              <a:rPr sz="1800" kern="0" dirty="0">
                <a:latin typeface="微软雅黑" panose="020B0503020204020204" charset="-122"/>
                <a:ea typeface="微软雅黑" panose="020B0503020204020204" charset="-122"/>
                <a:sym typeface="微软雅黑" panose="020B0503020204020204" charset="-122"/>
              </a:rPr>
              <a:t>他强调，在党的坚强领导下，全面贯彻党的教育方针，坚持马克思主义指导地位，坚持中国特色社会主义教育发展道路，坚持社会主义办学方向，立足基本国情，遵循教育规律，坚持改革创新，以凝聚人心、完善人格、开发人力、培育人才、造福人民为工作目标，培养德智体美劳全面发展的社会主义建设者和接班人，加快推进教育现代化、建设教育强国、办好人民满意的教育。</a:t>
            </a:r>
            <a:endParaRPr lang="zh-CN" altLang="en-US" sz="1800" kern="0" dirty="0">
              <a:latin typeface="微软雅黑" panose="020B0503020204020204" charset="-122"/>
              <a:ea typeface="微软雅黑" panose="020B0503020204020204" charset="-122"/>
              <a:sym typeface="微软雅黑" panose="020B050302020402020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64474" y="1082272"/>
            <a:ext cx="1115991" cy="786045"/>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083" y="988596"/>
            <a:ext cx="1056117" cy="783711"/>
          </a:xfrm>
          <a:prstGeom prst="rect">
            <a:avLst/>
          </a:prstGeom>
        </p:spPr>
      </p:pic>
      <p:sp>
        <p:nvSpPr>
          <p:cNvPr id="22" name="矩形 21"/>
          <p:cNvSpPr/>
          <p:nvPr/>
        </p:nvSpPr>
        <p:spPr>
          <a:xfrm>
            <a:off x="0" y="6691851"/>
            <a:ext cx="12192000" cy="165092"/>
          </a:xfrm>
          <a:prstGeom prst="rect">
            <a:avLst/>
          </a:prstGeom>
          <a:solidFill>
            <a:srgbClr val="C00000"/>
          </a:solidFill>
          <a:ln w="19050" cap="flat" cmpd="sng" algn="ctr">
            <a:noFill/>
            <a:prstDash val="solid"/>
          </a:ln>
          <a:effectLst/>
        </p:spPr>
        <p:txBody>
          <a:bodyPr rtlCol="0" anchor="ctr"/>
          <a:lstStyle/>
          <a:p>
            <a:pPr algn="ctr">
              <a:defRPr/>
            </a:pPr>
            <a:endParaRPr lang="zh-CN" altLang="en-US" sz="1800" kern="0">
              <a:solidFill>
                <a:srgbClr val="FFFFFF"/>
              </a:solidFill>
              <a:latin typeface="Calibri" panose="020F0502020204030204"/>
              <a:ea typeface="微软雅黑" panose="020B0503020204020204" charset="-122"/>
            </a:endParaRPr>
          </a:p>
        </p:txBody>
      </p:sp>
      <p:cxnSp>
        <p:nvCxnSpPr>
          <p:cNvPr id="21" name="直接连接符 20"/>
          <p:cNvCxnSpPr/>
          <p:nvPr/>
        </p:nvCxnSpPr>
        <p:spPr>
          <a:xfrm>
            <a:off x="1516335" y="5949280"/>
            <a:ext cx="91930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1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900" fill="hold"/>
                                        <p:tgtEl>
                                          <p:spTgt spid="16"/>
                                        </p:tgtEl>
                                        <p:attrNameLst>
                                          <p:attrName>ppt_w</p:attrName>
                                        </p:attrNameLst>
                                      </p:cBhvr>
                                      <p:tavLst>
                                        <p:tav tm="0">
                                          <p:val>
                                            <p:fltVal val="0"/>
                                          </p:val>
                                        </p:tav>
                                        <p:tav tm="100000">
                                          <p:val>
                                            <p:strVal val="#ppt_w"/>
                                          </p:val>
                                        </p:tav>
                                      </p:tavLst>
                                    </p:anim>
                                    <p:anim calcmode="lin" valueType="num">
                                      <p:cBhvr>
                                        <p:cTn id="8" dur="900" fill="hold"/>
                                        <p:tgtEl>
                                          <p:spTgt spid="16"/>
                                        </p:tgtEl>
                                        <p:attrNameLst>
                                          <p:attrName>ppt_h</p:attrName>
                                        </p:attrNameLst>
                                      </p:cBhvr>
                                      <p:tavLst>
                                        <p:tav tm="0">
                                          <p:val>
                                            <p:fltVal val="0"/>
                                          </p:val>
                                        </p:tav>
                                        <p:tav tm="100000">
                                          <p:val>
                                            <p:strVal val="#ppt_h"/>
                                          </p:val>
                                        </p:tav>
                                      </p:tavLst>
                                    </p:anim>
                                    <p:anim calcmode="lin" valueType="num">
                                      <p:cBhvr>
                                        <p:cTn id="9" dur="900" fill="hold"/>
                                        <p:tgtEl>
                                          <p:spTgt spid="16"/>
                                        </p:tgtEl>
                                        <p:attrNameLst>
                                          <p:attrName>ppt_x</p:attrName>
                                        </p:attrNameLst>
                                      </p:cBhvr>
                                      <p:tavLst>
                                        <p:tav tm="0">
                                          <p:val>
                                            <p:fltVal val="0.5"/>
                                          </p:val>
                                        </p:tav>
                                        <p:tav tm="100000">
                                          <p:val>
                                            <p:strVal val="#ppt_x"/>
                                          </p:val>
                                        </p:tav>
                                      </p:tavLst>
                                    </p:anim>
                                    <p:anim calcmode="lin" valueType="num">
                                      <p:cBhvr>
                                        <p:cTn id="10" dur="900" fill="hold"/>
                                        <p:tgtEl>
                                          <p:spTgt spid="1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900" fill="hold"/>
                                        <p:tgtEl>
                                          <p:spTgt spid="17"/>
                                        </p:tgtEl>
                                        <p:attrNameLst>
                                          <p:attrName>ppt_w</p:attrName>
                                        </p:attrNameLst>
                                      </p:cBhvr>
                                      <p:tavLst>
                                        <p:tav tm="0">
                                          <p:val>
                                            <p:fltVal val="0"/>
                                          </p:val>
                                        </p:tav>
                                        <p:tav tm="100000">
                                          <p:val>
                                            <p:strVal val="#ppt_w"/>
                                          </p:val>
                                        </p:tav>
                                      </p:tavLst>
                                    </p:anim>
                                    <p:anim calcmode="lin" valueType="num">
                                      <p:cBhvr>
                                        <p:cTn id="14" dur="900" fill="hold"/>
                                        <p:tgtEl>
                                          <p:spTgt spid="17"/>
                                        </p:tgtEl>
                                        <p:attrNameLst>
                                          <p:attrName>ppt_h</p:attrName>
                                        </p:attrNameLst>
                                      </p:cBhvr>
                                      <p:tavLst>
                                        <p:tav tm="0">
                                          <p:val>
                                            <p:fltVal val="0"/>
                                          </p:val>
                                        </p:tav>
                                        <p:tav tm="100000">
                                          <p:val>
                                            <p:strVal val="#ppt_h"/>
                                          </p:val>
                                        </p:tav>
                                      </p:tavLst>
                                    </p:anim>
                                    <p:anim calcmode="lin" valueType="num">
                                      <p:cBhvr>
                                        <p:cTn id="15" dur="900" fill="hold"/>
                                        <p:tgtEl>
                                          <p:spTgt spid="17"/>
                                        </p:tgtEl>
                                        <p:attrNameLst>
                                          <p:attrName>ppt_x</p:attrName>
                                        </p:attrNameLst>
                                      </p:cBhvr>
                                      <p:tavLst>
                                        <p:tav tm="0">
                                          <p:val>
                                            <p:fltVal val="0.5"/>
                                          </p:val>
                                        </p:tav>
                                        <p:tav tm="100000">
                                          <p:val>
                                            <p:strVal val="#ppt_x"/>
                                          </p:val>
                                        </p:tav>
                                      </p:tavLst>
                                    </p:anim>
                                    <p:anim calcmode="lin" valueType="num">
                                      <p:cBhvr>
                                        <p:cTn id="16" dur="900" fill="hold"/>
                                        <p:tgtEl>
                                          <p:spTgt spid="17"/>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750" fill="hold"/>
                                        <p:tgtEl>
                                          <p:spTgt spid="2"/>
                                        </p:tgtEl>
                                        <p:attrNameLst>
                                          <p:attrName>ppt_w</p:attrName>
                                        </p:attrNameLst>
                                      </p:cBhvr>
                                      <p:tavLst>
                                        <p:tav tm="0">
                                          <p:val>
                                            <p:fltVal val="0"/>
                                          </p:val>
                                        </p:tav>
                                        <p:tav tm="100000">
                                          <p:val>
                                            <p:strVal val="#ppt_w"/>
                                          </p:val>
                                        </p:tav>
                                      </p:tavLst>
                                    </p:anim>
                                    <p:anim calcmode="lin" valueType="num">
                                      <p:cBhvr>
                                        <p:cTn id="21" dur="750" fill="hold"/>
                                        <p:tgtEl>
                                          <p:spTgt spid="2"/>
                                        </p:tgtEl>
                                        <p:attrNameLst>
                                          <p:attrName>ppt_h</p:attrName>
                                        </p:attrNameLst>
                                      </p:cBhvr>
                                      <p:tavLst>
                                        <p:tav tm="0">
                                          <p:val>
                                            <p:fltVal val="0"/>
                                          </p:val>
                                        </p:tav>
                                        <p:tav tm="100000">
                                          <p:val>
                                            <p:strVal val="#ppt_h"/>
                                          </p:val>
                                        </p:tav>
                                      </p:tavLst>
                                    </p:anim>
                                    <p:anim calcmode="lin" valueType="num">
                                      <p:cBhvr>
                                        <p:cTn id="22" dur="750" fill="hold"/>
                                        <p:tgtEl>
                                          <p:spTgt spid="2"/>
                                        </p:tgtEl>
                                        <p:attrNameLst>
                                          <p:attrName>style.rotation</p:attrName>
                                        </p:attrNameLst>
                                      </p:cBhvr>
                                      <p:tavLst>
                                        <p:tav tm="0">
                                          <p:val>
                                            <p:fltVal val="360"/>
                                          </p:val>
                                        </p:tav>
                                        <p:tav tm="100000">
                                          <p:val>
                                            <p:fltVal val="0"/>
                                          </p:val>
                                        </p:tav>
                                      </p:tavLst>
                                    </p:anim>
                                    <p:animEffect transition="in" filter="fade">
                                      <p:cBhvr>
                                        <p:cTn id="23" dur="750"/>
                                        <p:tgtEl>
                                          <p:spTgt spid="2"/>
                                        </p:tgtEl>
                                      </p:cBhvr>
                                    </p:animEffect>
                                  </p:childTnLst>
                                </p:cTn>
                              </p:par>
                              <p:par>
                                <p:cTn id="24" presetID="49" presetClass="entr" presetSubtype="0" decel="100000" fill="hold" nodeType="withEffect">
                                  <p:stCondLst>
                                    <p:cond delay="450"/>
                                  </p:stCondLst>
                                  <p:childTnLst>
                                    <p:set>
                                      <p:cBhvr>
                                        <p:cTn id="25" dur="1" fill="hold">
                                          <p:stCondLst>
                                            <p:cond delay="0"/>
                                          </p:stCondLst>
                                        </p:cTn>
                                        <p:tgtEl>
                                          <p:spTgt spid="5"/>
                                        </p:tgtEl>
                                        <p:attrNameLst>
                                          <p:attrName>style.visibility</p:attrName>
                                        </p:attrNameLst>
                                      </p:cBhvr>
                                      <p:to>
                                        <p:strVal val="visible"/>
                                      </p:to>
                                    </p:set>
                                    <p:anim calcmode="lin" valueType="num">
                                      <p:cBhvr>
                                        <p:cTn id="26" dur="750" fill="hold"/>
                                        <p:tgtEl>
                                          <p:spTgt spid="5"/>
                                        </p:tgtEl>
                                        <p:attrNameLst>
                                          <p:attrName>ppt_w</p:attrName>
                                        </p:attrNameLst>
                                      </p:cBhvr>
                                      <p:tavLst>
                                        <p:tav tm="0">
                                          <p:val>
                                            <p:fltVal val="0"/>
                                          </p:val>
                                        </p:tav>
                                        <p:tav tm="100000">
                                          <p:val>
                                            <p:strVal val="#ppt_w"/>
                                          </p:val>
                                        </p:tav>
                                      </p:tavLst>
                                    </p:anim>
                                    <p:anim calcmode="lin" valueType="num">
                                      <p:cBhvr>
                                        <p:cTn id="27" dur="750" fill="hold"/>
                                        <p:tgtEl>
                                          <p:spTgt spid="5"/>
                                        </p:tgtEl>
                                        <p:attrNameLst>
                                          <p:attrName>ppt_h</p:attrName>
                                        </p:attrNameLst>
                                      </p:cBhvr>
                                      <p:tavLst>
                                        <p:tav tm="0">
                                          <p:val>
                                            <p:fltVal val="0"/>
                                          </p:val>
                                        </p:tav>
                                        <p:tav tm="100000">
                                          <p:val>
                                            <p:strVal val="#ppt_h"/>
                                          </p:val>
                                        </p:tav>
                                      </p:tavLst>
                                    </p:anim>
                                    <p:anim calcmode="lin" valueType="num">
                                      <p:cBhvr>
                                        <p:cTn id="28" dur="750" fill="hold"/>
                                        <p:tgtEl>
                                          <p:spTgt spid="5"/>
                                        </p:tgtEl>
                                        <p:attrNameLst>
                                          <p:attrName>style.rotation</p:attrName>
                                        </p:attrNameLst>
                                      </p:cBhvr>
                                      <p:tavLst>
                                        <p:tav tm="0">
                                          <p:val>
                                            <p:fltVal val="360"/>
                                          </p:val>
                                        </p:tav>
                                        <p:tav tm="100000">
                                          <p:val>
                                            <p:fltVal val="0"/>
                                          </p:val>
                                        </p:tav>
                                      </p:tavLst>
                                    </p:anim>
                                    <p:animEffect transition="in" filter="fade">
                                      <p:cBhvr>
                                        <p:cTn id="29" dur="750"/>
                                        <p:tgtEl>
                                          <p:spTgt spid="5"/>
                                        </p:tgtEl>
                                      </p:cBhvr>
                                    </p:animEffect>
                                  </p:childTnLst>
                                </p:cTn>
                              </p:par>
                              <p:par>
                                <p:cTn id="30" presetID="49" presetClass="entr" presetSubtype="0" decel="100000" fill="hold" nodeType="withEffect">
                                  <p:stCondLst>
                                    <p:cond delay="75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 calcmode="lin" valueType="num">
                                      <p:cBhvr>
                                        <p:cTn id="34" dur="750" fill="hold"/>
                                        <p:tgtEl>
                                          <p:spTgt spid="8"/>
                                        </p:tgtEl>
                                        <p:attrNameLst>
                                          <p:attrName>style.rotation</p:attrName>
                                        </p:attrNameLst>
                                      </p:cBhvr>
                                      <p:tavLst>
                                        <p:tav tm="0">
                                          <p:val>
                                            <p:fltVal val="360"/>
                                          </p:val>
                                        </p:tav>
                                        <p:tav tm="100000">
                                          <p:val>
                                            <p:fltVal val="0"/>
                                          </p:val>
                                        </p:tav>
                                      </p:tavLst>
                                    </p:anim>
                                    <p:animEffect transition="in" filter="fade">
                                      <p:cBhvr>
                                        <p:cTn id="35" dur="750"/>
                                        <p:tgtEl>
                                          <p:spTgt spid="8"/>
                                        </p:tgtEl>
                                      </p:cBhvr>
                                    </p:animEffect>
                                  </p:childTnLst>
                                </p:cTn>
                              </p:par>
                              <p:par>
                                <p:cTn id="36" presetID="49" presetClass="entr" presetSubtype="0" decel="100000" fill="hold" nodeType="withEffect">
                                  <p:stCondLst>
                                    <p:cond delay="1150"/>
                                  </p:stCondLst>
                                  <p:childTnLst>
                                    <p:set>
                                      <p:cBhvr>
                                        <p:cTn id="37" dur="1" fill="hold">
                                          <p:stCondLst>
                                            <p:cond delay="0"/>
                                          </p:stCondLst>
                                        </p:cTn>
                                        <p:tgtEl>
                                          <p:spTgt spid="11"/>
                                        </p:tgtEl>
                                        <p:attrNameLst>
                                          <p:attrName>style.visibility</p:attrName>
                                        </p:attrNameLst>
                                      </p:cBhvr>
                                      <p:to>
                                        <p:strVal val="visible"/>
                                      </p:to>
                                    </p:set>
                                    <p:anim calcmode="lin" valueType="num">
                                      <p:cBhvr>
                                        <p:cTn id="38" dur="750" fill="hold"/>
                                        <p:tgtEl>
                                          <p:spTgt spid="11"/>
                                        </p:tgtEl>
                                        <p:attrNameLst>
                                          <p:attrName>ppt_w</p:attrName>
                                        </p:attrNameLst>
                                      </p:cBhvr>
                                      <p:tavLst>
                                        <p:tav tm="0">
                                          <p:val>
                                            <p:fltVal val="0"/>
                                          </p:val>
                                        </p:tav>
                                        <p:tav tm="100000">
                                          <p:val>
                                            <p:strVal val="#ppt_w"/>
                                          </p:val>
                                        </p:tav>
                                      </p:tavLst>
                                    </p:anim>
                                    <p:anim calcmode="lin" valueType="num">
                                      <p:cBhvr>
                                        <p:cTn id="39" dur="750" fill="hold"/>
                                        <p:tgtEl>
                                          <p:spTgt spid="11"/>
                                        </p:tgtEl>
                                        <p:attrNameLst>
                                          <p:attrName>ppt_h</p:attrName>
                                        </p:attrNameLst>
                                      </p:cBhvr>
                                      <p:tavLst>
                                        <p:tav tm="0">
                                          <p:val>
                                            <p:fltVal val="0"/>
                                          </p:val>
                                        </p:tav>
                                        <p:tav tm="100000">
                                          <p:val>
                                            <p:strVal val="#ppt_h"/>
                                          </p:val>
                                        </p:tav>
                                      </p:tavLst>
                                    </p:anim>
                                    <p:anim calcmode="lin" valueType="num">
                                      <p:cBhvr>
                                        <p:cTn id="40" dur="750" fill="hold"/>
                                        <p:tgtEl>
                                          <p:spTgt spid="11"/>
                                        </p:tgtEl>
                                        <p:attrNameLst>
                                          <p:attrName>style.rotation</p:attrName>
                                        </p:attrNameLst>
                                      </p:cBhvr>
                                      <p:tavLst>
                                        <p:tav tm="0">
                                          <p:val>
                                            <p:fltVal val="360"/>
                                          </p:val>
                                        </p:tav>
                                        <p:tav tm="100000">
                                          <p:val>
                                            <p:fltVal val="0"/>
                                          </p:val>
                                        </p:tav>
                                      </p:tavLst>
                                    </p:anim>
                                    <p:animEffect transition="in" filter="fade">
                                      <p:cBhvr>
                                        <p:cTn id="41" dur="750"/>
                                        <p:tgtEl>
                                          <p:spTgt spid="11"/>
                                        </p:tgtEl>
                                      </p:cBhvr>
                                    </p:animEffect>
                                  </p:childTnLst>
                                </p:cTn>
                              </p:par>
                            </p:childTnLst>
                          </p:cTn>
                        </p:par>
                        <p:par>
                          <p:cTn id="42" fill="hold">
                            <p:stCondLst>
                              <p:cond delay="2000"/>
                            </p:stCondLst>
                            <p:childTnLst>
                              <p:par>
                                <p:cTn id="43" presetID="2" presetClass="entr" presetSubtype="2" decel="10000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1+#ppt_w/2"/>
                                          </p:val>
                                        </p:tav>
                                        <p:tav tm="100000">
                                          <p:val>
                                            <p:strVal val="#ppt_x"/>
                                          </p:val>
                                        </p:tav>
                                      </p:tavLst>
                                    </p:anim>
                                    <p:anim calcmode="lin" valueType="num">
                                      <p:cBhvr additive="base">
                                        <p:cTn id="46" dur="1000" fill="hold"/>
                                        <p:tgtEl>
                                          <p:spTgt spid="14"/>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2" presetClass="entr" presetSubtype="2" decel="10000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1+#ppt_w/2"/>
                                          </p:val>
                                        </p:tav>
                                        <p:tav tm="100000">
                                          <p:val>
                                            <p:strVal val="#ppt_x"/>
                                          </p:val>
                                        </p:tav>
                                      </p:tavLst>
                                    </p:anim>
                                    <p:anim calcmode="lin" valueType="num">
                                      <p:cBhvr additive="base">
                                        <p:cTn id="51" dur="1000" fill="hold"/>
                                        <p:tgtEl>
                                          <p:spTgt spid="21"/>
                                        </p:tgtEl>
                                        <p:attrNameLst>
                                          <p:attrName>ppt_y</p:attrName>
                                        </p:attrNameLst>
                                      </p:cBhvr>
                                      <p:tavLst>
                                        <p:tav tm="0">
                                          <p:val>
                                            <p:strVal val="#ppt_y"/>
                                          </p:val>
                                        </p:tav>
                                        <p:tav tm="100000">
                                          <p:val>
                                            <p:strVal val="#ppt_y"/>
                                          </p:val>
                                        </p:tav>
                                      </p:tavLst>
                                    </p:anim>
                                  </p:childTnLst>
                                </p:cTn>
                              </p:par>
                              <p:par>
                                <p:cTn id="52" presetID="16" presetClass="entr" presetSubtype="2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1000"/>
                                        <p:tgtEl>
                                          <p:spTgt spid="22"/>
                                        </p:tgtEl>
                                      </p:cBhvr>
                                    </p:animEffect>
                                  </p:childTnLst>
                                </p:cTn>
                              </p:par>
                            </p:childTnLst>
                          </p:cTn>
                        </p:par>
                        <p:par>
                          <p:cTn id="55" fill="hold">
                            <p:stCondLst>
                              <p:cond delay="4000"/>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1842"/>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p:nvPr/>
        </p:nvSpPr>
        <p:spPr>
          <a:xfrm>
            <a:off x="1631504" y="2996952"/>
            <a:ext cx="8208912" cy="1015608"/>
          </a:xfrm>
          <a:prstGeom prst="rect">
            <a:avLst/>
          </a:prstGeom>
          <a:noFill/>
        </p:spPr>
        <p:txBody>
          <a:bodyPr wrap="square" lIns="91388" tIns="45693" rIns="91388" bIns="45693" rtlCol="0">
            <a:spAutoFit/>
          </a:bodyPr>
          <a:lstStyle/>
          <a:p>
            <a:pPr algn="ctr">
              <a:defRPr/>
            </a:pPr>
            <a:r>
              <a:rPr lang="zh-CN" altLang="en-US" sz="6000" b="1" dirty="0">
                <a:solidFill>
                  <a:srgbClr val="C00000"/>
                </a:solidFill>
                <a:latin typeface="微软雅黑" panose="020B0503020204020204" charset="-122"/>
                <a:ea typeface="微软雅黑" panose="020B0503020204020204" charset="-122"/>
                <a:cs typeface="+mn-ea"/>
                <a:sym typeface="+mn-lt"/>
              </a:rPr>
              <a:t>习近平心中的“好老师”</a:t>
            </a:r>
            <a:endParaRPr lang="zh-CN" altLang="en-US" sz="6000" b="1" dirty="0">
              <a:solidFill>
                <a:srgbClr val="C00000"/>
              </a:solidFill>
              <a:latin typeface="微软雅黑" panose="020B0503020204020204" charset="-122"/>
              <a:ea typeface="微软雅黑" panose="020B0503020204020204" charset="-122"/>
              <a:cs typeface="+mn-ea"/>
              <a:sym typeface="+mn-lt"/>
            </a:endParaRPr>
          </a:p>
        </p:txBody>
      </p:sp>
      <p:grpSp>
        <p:nvGrpSpPr>
          <p:cNvPr id="6" name="组合 5"/>
          <p:cNvGrpSpPr/>
          <p:nvPr/>
        </p:nvGrpSpPr>
        <p:grpSpPr>
          <a:xfrm>
            <a:off x="4656384" y="846169"/>
            <a:ext cx="1727103" cy="1468523"/>
            <a:chOff x="5138057" y="508000"/>
            <a:chExt cx="2150820"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 name="文本框 4"/>
            <p:cNvSpPr txBox="1"/>
            <p:nvPr/>
          </p:nvSpPr>
          <p:spPr>
            <a:xfrm>
              <a:off x="5285906" y="699125"/>
              <a:ext cx="2002971" cy="1456481"/>
            </a:xfrm>
            <a:prstGeom prst="rect">
              <a:avLst/>
            </a:prstGeom>
            <a:noFill/>
          </p:spPr>
          <p:txBody>
            <a:bodyPr wrap="square" rtlCol="0">
              <a:spAutoFit/>
            </a:bodyPr>
            <a:lstStyle/>
            <a:p>
              <a:r>
                <a:rPr lang="en-US" altLang="zh-CN" sz="7000" b="1" dirty="0" smtClean="0">
                  <a:solidFill>
                    <a:schemeClr val="bg1"/>
                  </a:solidFill>
                  <a:latin typeface="微软雅黑" panose="020B0503020204020204" charset="-122"/>
                  <a:ea typeface="微软雅黑" panose="020B0503020204020204" charset="-122"/>
                </a:rPr>
                <a:t>03</a:t>
              </a:r>
              <a:endParaRPr lang="zh-CN" altLang="en-US" sz="7000" b="1"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advTm="139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KSO_Shape"/>
          <p:cNvSpPr/>
          <p:nvPr/>
        </p:nvSpPr>
        <p:spPr bwMode="auto">
          <a:xfrm>
            <a:off x="1150229" y="1735124"/>
            <a:ext cx="1684210" cy="1635647"/>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defTabSz="914400">
              <a:defRPr/>
            </a:pPr>
            <a:endParaRPr lang="zh-CN" altLang="en-US" sz="1800">
              <a:solidFill>
                <a:srgbClr val="A11752"/>
              </a:solidFill>
              <a:latin typeface="Arial" panose="020B0604020202020204" pitchFamily="34" charset="0"/>
              <a:ea typeface="华文细黑" panose="02010600040101010101" pitchFamily="2" charset="-122"/>
              <a:cs typeface="+mn-ea"/>
              <a:sym typeface="Arial" panose="020B0604020202020204" pitchFamily="34" charset="0"/>
            </a:endParaRPr>
          </a:p>
        </p:txBody>
      </p:sp>
      <p:sp>
        <p:nvSpPr>
          <p:cNvPr id="12" name="矩形 11"/>
          <p:cNvSpPr/>
          <p:nvPr/>
        </p:nvSpPr>
        <p:spPr>
          <a:xfrm>
            <a:off x="3193577" y="1735125"/>
            <a:ext cx="7820166" cy="1635646"/>
          </a:xfrm>
          <a:prstGeom prst="rect">
            <a:avLst/>
          </a:prstGeom>
          <a:noFill/>
          <a:ln w="28575" cap="flat" cmpd="sng" algn="ctr">
            <a:solidFill>
              <a:srgbClr val="C00000"/>
            </a:solidFill>
            <a:prstDash val="solid"/>
          </a:ln>
          <a:effectLst/>
        </p:spPr>
        <p:txBody>
          <a:bodyPr rtlCol="0" anchor="ctr"/>
          <a:lstStyle/>
          <a:p>
            <a:pPr algn="ctr" defTabSz="914400">
              <a:defRPr/>
            </a:pPr>
            <a:endParaRPr lang="zh-CN" altLang="en-US" sz="1800" kern="0">
              <a:solidFill>
                <a:srgbClr val="FFFFFF"/>
              </a:solidFill>
              <a:latin typeface="Arial" panose="020B0604020202020204" pitchFamily="34" charset="0"/>
              <a:ea typeface="华文细黑" panose="02010600040101010101" pitchFamily="2" charset="-122"/>
              <a:sym typeface="Arial" panose="020B0604020202020204" pitchFamily="34" charset="0"/>
            </a:endParaRPr>
          </a:p>
        </p:txBody>
      </p:sp>
      <p:sp>
        <p:nvSpPr>
          <p:cNvPr id="13" name="矩形 12"/>
          <p:cNvSpPr/>
          <p:nvPr/>
        </p:nvSpPr>
        <p:spPr>
          <a:xfrm>
            <a:off x="3435533" y="1839359"/>
            <a:ext cx="7334015" cy="1289905"/>
          </a:xfrm>
          <a:prstGeom prst="rect">
            <a:avLst/>
          </a:prstGeom>
          <a:noFill/>
        </p:spPr>
        <p:txBody>
          <a:bodyPr wrap="square">
            <a:spAutoFit/>
          </a:bodyPr>
          <a:lstStyle/>
          <a:p>
            <a:pPr algn="just" defTabSz="914400">
              <a:lnSpc>
                <a:spcPct val="150000"/>
              </a:lnSpc>
            </a:pPr>
            <a:r>
              <a:rPr lang="zh-CN" altLang="en-US" sz="1800" dirty="0">
                <a:solidFill>
                  <a:srgbClr val="140000"/>
                </a:solidFill>
                <a:latin typeface="微软雅黑" panose="020B0503020204020204" charset="-122"/>
                <a:ea typeface="微软雅黑" panose="020B0503020204020204" charset="-122"/>
                <a:sym typeface="Arial" panose="020B0604020202020204" pitchFamily="34" charset="0"/>
              </a:rPr>
              <a:t>“教过我的老师很多，至今我都能记得他们的样子，他们教给我知识、教给我做人的道理，让我受益无穷。”</a:t>
            </a:r>
            <a:r>
              <a:rPr lang="en-US" altLang="zh-CN" sz="1800" dirty="0">
                <a:solidFill>
                  <a:srgbClr val="140000"/>
                </a:solidFill>
                <a:latin typeface="微软雅黑" panose="020B0503020204020204" charset="-122"/>
                <a:ea typeface="微软雅黑" panose="020B0503020204020204" charset="-122"/>
                <a:sym typeface="Arial" panose="020B0604020202020204" pitchFamily="34" charset="0"/>
              </a:rPr>
              <a:t>2014</a:t>
            </a:r>
            <a:r>
              <a:rPr lang="zh-CN" altLang="en-US" sz="1800" dirty="0">
                <a:solidFill>
                  <a:srgbClr val="140000"/>
                </a:solidFill>
                <a:latin typeface="微软雅黑" panose="020B0503020204020204" charset="-122"/>
                <a:ea typeface="微软雅黑" panose="020B0503020204020204" charset="-122"/>
                <a:sym typeface="Arial" panose="020B0604020202020204" pitchFamily="34" charset="0"/>
              </a:rPr>
              <a:t>年</a:t>
            </a:r>
            <a:r>
              <a:rPr lang="en-US" altLang="zh-CN" sz="1800" dirty="0">
                <a:solidFill>
                  <a:srgbClr val="140000"/>
                </a:solidFill>
                <a:latin typeface="微软雅黑" panose="020B0503020204020204" charset="-122"/>
                <a:ea typeface="微软雅黑" panose="020B0503020204020204" charset="-122"/>
                <a:sym typeface="Arial" panose="020B0604020202020204" pitchFamily="34" charset="0"/>
              </a:rPr>
              <a:t>9</a:t>
            </a:r>
            <a:r>
              <a:rPr lang="zh-CN" altLang="en-US" sz="1800" dirty="0">
                <a:solidFill>
                  <a:srgbClr val="140000"/>
                </a:solidFill>
                <a:latin typeface="微软雅黑" panose="020B0503020204020204" charset="-122"/>
                <a:ea typeface="微软雅黑" panose="020B0503020204020204" charset="-122"/>
                <a:sym typeface="Arial" panose="020B0604020202020204" pitchFamily="34" charset="0"/>
              </a:rPr>
              <a:t>月，习近平总书记到北京师范大学看望教师学生时饱含深情地说。</a:t>
            </a:r>
            <a:endParaRPr lang="zh-CN" altLang="en-US" sz="1800" dirty="0">
              <a:solidFill>
                <a:srgbClr val="140000"/>
              </a:solidFill>
              <a:latin typeface="微软雅黑" panose="020B0503020204020204" charset="-122"/>
              <a:ea typeface="微软雅黑" panose="020B0503020204020204" charset="-122"/>
              <a:sym typeface="Arial" panose="020B0604020202020204" pitchFamily="34" charset="0"/>
            </a:endParaRPr>
          </a:p>
        </p:txBody>
      </p:sp>
      <p:sp>
        <p:nvSpPr>
          <p:cNvPr id="14" name="矩形: 圆角 7"/>
          <p:cNvSpPr/>
          <p:nvPr/>
        </p:nvSpPr>
        <p:spPr>
          <a:xfrm>
            <a:off x="1150229" y="3967382"/>
            <a:ext cx="9871918" cy="2397290"/>
          </a:xfrm>
          <a:prstGeom prst="roundRect">
            <a:avLst>
              <a:gd name="adj" fmla="val 0"/>
            </a:avLst>
          </a:prstGeom>
          <a:noFill/>
          <a:ln w="19050" cap="flat" cmpd="sng" algn="ctr">
            <a:solidFill>
              <a:srgbClr val="FF0000"/>
            </a:solidFill>
            <a:prstDash val="sysDash"/>
            <a:miter lim="800000"/>
          </a:ln>
          <a:effectLst/>
        </p:spPr>
        <p:txBody>
          <a:bodyPr rtlCol="0" anchor="ctr"/>
          <a:lstStyle/>
          <a:p>
            <a:pPr algn="ctr" defTabSz="913765">
              <a:defRPr/>
            </a:pPr>
            <a:endParaRPr lang="zh-CN" altLang="en-US" sz="1800" kern="0" smtClean="0">
              <a:solidFill>
                <a:prstClr val="white"/>
              </a:solidFill>
              <a:latin typeface="Arial" panose="020B0604020202020204"/>
              <a:ea typeface="微软雅黑" panose="020B0503020204020204" charset="-122"/>
            </a:endParaRPr>
          </a:p>
        </p:txBody>
      </p:sp>
      <p:sp>
        <p:nvSpPr>
          <p:cNvPr id="15" name="矩形 14"/>
          <p:cNvSpPr/>
          <p:nvPr/>
        </p:nvSpPr>
        <p:spPr>
          <a:xfrm>
            <a:off x="1328867" y="4404854"/>
            <a:ext cx="9514641" cy="1800493"/>
          </a:xfrm>
          <a:prstGeom prst="rect">
            <a:avLst/>
          </a:prstGeom>
        </p:spPr>
        <p:txBody>
          <a:bodyPr wrap="square">
            <a:spAutoFit/>
          </a:bodyPr>
          <a:lstStyle/>
          <a:p>
            <a:pPr defTabSz="913765">
              <a:lnSpc>
                <a:spcPct val="150000"/>
              </a:lnSpc>
            </a:pPr>
            <a:r>
              <a:rPr lang="zh-CN" altLang="en-US" sz="1800" dirty="0">
                <a:solidFill>
                  <a:prstClr val="black">
                    <a:lumMod val="95000"/>
                    <a:lumOff val="5000"/>
                  </a:prstClr>
                </a:solidFill>
                <a:latin typeface="Arial" panose="020B0604020202020204"/>
                <a:ea typeface="微软雅黑" panose="020B0503020204020204" charset="-122"/>
                <a:cs typeface="Times New Roman" panose="02020603050405020304" pitchFamily="18" charset="0"/>
              </a:rPr>
              <a:t>习近平曾提出，</a:t>
            </a:r>
            <a:r>
              <a:rPr lang="zh-CN" altLang="en-US" sz="2000" b="1" dirty="0">
                <a:solidFill>
                  <a:srgbClr val="C00000"/>
                </a:solidFill>
                <a:latin typeface="Arial" panose="020B0604020202020204"/>
                <a:ea typeface="微软雅黑" panose="020B0503020204020204" charset="-122"/>
                <a:cs typeface="Times New Roman" panose="02020603050405020304" pitchFamily="18" charset="0"/>
              </a:rPr>
              <a:t>百年大计，教育为本。教育大计，教师为本</a:t>
            </a:r>
            <a:r>
              <a:rPr lang="zh-CN" altLang="en-US" sz="2000" b="1" dirty="0" smtClean="0">
                <a:solidFill>
                  <a:srgbClr val="C00000"/>
                </a:solidFill>
                <a:latin typeface="Arial" panose="020B0604020202020204"/>
                <a:ea typeface="微软雅黑" panose="020B0503020204020204" charset="-122"/>
                <a:cs typeface="Times New Roman" panose="02020603050405020304" pitchFamily="18" charset="0"/>
              </a:rPr>
              <a:t>。</a:t>
            </a:r>
            <a:endParaRPr lang="en-US" altLang="zh-CN" sz="2000" b="1" dirty="0" smtClean="0">
              <a:solidFill>
                <a:srgbClr val="C00000"/>
              </a:solidFill>
              <a:latin typeface="Arial" panose="020B0604020202020204"/>
              <a:ea typeface="微软雅黑" panose="020B0503020204020204" charset="-122"/>
              <a:cs typeface="Times New Roman" panose="02020603050405020304" pitchFamily="18" charset="0"/>
            </a:endParaRPr>
          </a:p>
          <a:p>
            <a:pPr defTabSz="913765">
              <a:lnSpc>
                <a:spcPct val="150000"/>
              </a:lnSpc>
            </a:pPr>
            <a:r>
              <a:rPr lang="zh-CN" altLang="en-US" sz="1800" dirty="0" smtClean="0">
                <a:solidFill>
                  <a:prstClr val="black">
                    <a:lumMod val="95000"/>
                    <a:lumOff val="5000"/>
                  </a:prstClr>
                </a:solidFill>
                <a:latin typeface="Arial" panose="020B0604020202020204"/>
                <a:ea typeface="微软雅黑" panose="020B0503020204020204" charset="-122"/>
                <a:cs typeface="Times New Roman" panose="02020603050405020304" pitchFamily="18" charset="0"/>
              </a:rPr>
              <a:t>短短</a:t>
            </a:r>
            <a:r>
              <a:rPr lang="zh-CN" altLang="en-US" sz="1800" dirty="0">
                <a:solidFill>
                  <a:prstClr val="black">
                    <a:lumMod val="95000"/>
                    <a:lumOff val="5000"/>
                  </a:prstClr>
                </a:solidFill>
                <a:latin typeface="Arial" panose="020B0604020202020204"/>
                <a:ea typeface="微软雅黑" panose="020B0503020204020204" charset="-122"/>
                <a:cs typeface="Times New Roman" panose="02020603050405020304" pitchFamily="18" charset="0"/>
              </a:rPr>
              <a:t>十六字，足以体现出教师在他心中的重要地位。十八大以来的每一个教师节，总书记都以座谈、致信等不同方式，关心全国广大教师；也曾在考察、调研等多个场合，提出对教育和教师工作的期望。</a:t>
            </a:r>
            <a:endParaRPr lang="zh-CN" altLang="en-US" sz="1800" dirty="0">
              <a:solidFill>
                <a:prstClr val="black">
                  <a:lumMod val="95000"/>
                  <a:lumOff val="5000"/>
                </a:prstClr>
              </a:solidFill>
              <a:latin typeface="Arial" panose="020B0604020202020204"/>
              <a:ea typeface="微软雅黑" panose="020B0503020204020204" charset="-122"/>
              <a:cs typeface="Times New Roman" panose="02020603050405020304" pitchFamily="18" charset="0"/>
            </a:endParaRPr>
          </a:p>
        </p:txBody>
      </p:sp>
      <p:sp>
        <p:nvSpPr>
          <p:cNvPr id="16" name="矩形: 圆角 6"/>
          <p:cNvSpPr/>
          <p:nvPr/>
        </p:nvSpPr>
        <p:spPr>
          <a:xfrm>
            <a:off x="2032000" y="3647910"/>
            <a:ext cx="8115300" cy="638943"/>
          </a:xfrm>
          <a:prstGeom prst="roundRect">
            <a:avLst/>
          </a:prstGeom>
          <a:solidFill>
            <a:srgbClr val="C00000"/>
          </a:solidFill>
          <a:ln w="12700" cap="flat" cmpd="sng" algn="ctr">
            <a:noFill/>
            <a:prstDash val="solid"/>
            <a:miter lim="800000"/>
          </a:ln>
          <a:effectLst/>
        </p:spPr>
        <p:txBody>
          <a:bodyPr rtlCol="0" anchor="ctr"/>
          <a:lstStyle/>
          <a:p>
            <a:pPr algn="ctr" defTabSz="913765"/>
            <a:r>
              <a:rPr lang="zh-CN" altLang="en-US" b="1" kern="0" dirty="0">
                <a:solidFill>
                  <a:srgbClr val="FFF6EF"/>
                </a:solidFill>
                <a:latin typeface="Arial" panose="020B0604020202020204"/>
                <a:ea typeface="微软雅黑" panose="020B0503020204020204" charset="-122"/>
                <a:cs typeface="Times New Roman" panose="02020603050405020304" pitchFamily="18" charset="0"/>
              </a:rPr>
              <a:t>教育是民族振兴、社会进步的基石，教师是基石的奠基者</a:t>
            </a:r>
            <a:endParaRPr lang="zh-CN" altLang="en-US" b="1" kern="0" dirty="0" smtClean="0">
              <a:solidFill>
                <a:srgbClr val="FFF6EF"/>
              </a:solidFill>
              <a:latin typeface="Arial" panose="020B0604020202020204"/>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9001"/>
    </mc:Choice>
    <mc:Fallback>
      <p:transition spd="slow" advTm="1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 presetClass="entr" presetSubtype="0" fill="hold" grpId="0" nodeType="afterEffect">
                                  <p:stCondLst>
                                    <p:cond delay="0"/>
                                  </p:stCondLst>
                                  <p:iterate type="lt">
                                    <p:tmAbs val="40"/>
                                  </p:iterate>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4319"/>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7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319"/>
                            </p:stCondLst>
                            <p:childTnLst>
                              <p:par>
                                <p:cTn id="27" presetID="1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p:tgtEl>
                                          <p:spTgt spid="15"/>
                                        </p:tgtEl>
                                        <p:attrNameLst>
                                          <p:attrName>ppt_y</p:attrName>
                                        </p:attrNameLst>
                                      </p:cBhvr>
                                      <p:tavLst>
                                        <p:tav tm="0">
                                          <p:val>
                                            <p:strVal val="#ppt_y+#ppt_h*1.125000"/>
                                          </p:val>
                                        </p:tav>
                                        <p:tav tm="100000">
                                          <p:val>
                                            <p:strVal val="#ppt_y"/>
                                          </p:val>
                                        </p:tav>
                                      </p:tavLst>
                                    </p:anim>
                                    <p:animEffect transition="in" filter="wipe(up)">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535763"/>
            <a:ext cx="12195175" cy="1532513"/>
            <a:chOff x="2971801" y="1379939"/>
            <a:chExt cx="6050856" cy="1217688"/>
          </a:xfrm>
        </p:grpSpPr>
        <p:sp>
          <p:nvSpPr>
            <p:cNvPr id="9" name="矩形: 圆角 6"/>
            <p:cNvSpPr/>
            <p:nvPr/>
          </p:nvSpPr>
          <p:spPr>
            <a:xfrm>
              <a:off x="2971801" y="1379939"/>
              <a:ext cx="6050856" cy="1217688"/>
            </a:xfrm>
            <a:prstGeom prst="roundRect">
              <a:avLst>
                <a:gd name="adj" fmla="val 0"/>
              </a:avLst>
            </a:prstGeom>
            <a:solidFill>
              <a:srgbClr val="C00000"/>
            </a:solidFill>
            <a:ln w="25400" cap="flat" cmpd="sng" algn="ctr">
              <a:noFill/>
              <a:prstDash val="solid"/>
            </a:ln>
            <a:effectLst/>
          </p:spPr>
          <p:txBody>
            <a:bodyPr rtlCol="0" anchor="ctr"/>
            <a:lstStyle/>
            <a:p>
              <a:pPr algn="ctr" defTabSz="914400">
                <a:defRPr/>
              </a:pPr>
              <a:endParaRPr lang="zh-CN" altLang="en-US" sz="1800" kern="0">
                <a:solidFill>
                  <a:srgbClr val="FFFFFF"/>
                </a:solidFill>
                <a:latin typeface="Calibri" panose="020F0502020204030204"/>
                <a:ea typeface="宋体" panose="02010600030101010101" pitchFamily="2" charset="-122"/>
              </a:endParaRPr>
            </a:p>
          </p:txBody>
        </p:sp>
        <p:sp>
          <p:nvSpPr>
            <p:cNvPr id="10" name="矩形 9"/>
            <p:cNvSpPr/>
            <p:nvPr/>
          </p:nvSpPr>
          <p:spPr>
            <a:xfrm>
              <a:off x="3225465" y="1621958"/>
              <a:ext cx="5430139" cy="733650"/>
            </a:xfrm>
            <a:prstGeom prst="rect">
              <a:avLst/>
            </a:prstGeom>
          </p:spPr>
          <p:txBody>
            <a:bodyPr wrap="square">
              <a:spAutoFit/>
            </a:bodyPr>
            <a:lstStyle/>
            <a:p>
              <a:pPr algn="ctr" defTabSz="914400"/>
              <a:r>
                <a:rPr lang="zh-CN" altLang="en-US" sz="5400" b="1" kern="0" dirty="0">
                  <a:solidFill>
                    <a:srgbClr val="FFFAE3"/>
                  </a:solidFill>
                  <a:latin typeface="微软雅黑" panose="020B0503020204020204" charset="-122"/>
                  <a:ea typeface="微软雅黑" panose="020B0503020204020204" charset="-122"/>
                </a:rPr>
                <a:t>教师是立教之本 兴教之源</a:t>
              </a:r>
              <a:endParaRPr lang="zh-CN" altLang="en-US" sz="5400" b="1" kern="0" dirty="0" smtClean="0">
                <a:solidFill>
                  <a:srgbClr val="FFFAE3"/>
                </a:solidFill>
                <a:latin typeface="Arial" panose="020B0604020202020204"/>
                <a:ea typeface="微软雅黑" panose="020B0503020204020204" charset="-122"/>
              </a:endParaRPr>
            </a:p>
          </p:txBody>
        </p:sp>
      </p:gr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05625" y="1586584"/>
            <a:ext cx="1792076" cy="1785980"/>
          </a:xfrm>
          <a:prstGeom prst="rect">
            <a:avLst/>
          </a:prstGeom>
        </p:spPr>
      </p:pic>
      <p:sp>
        <p:nvSpPr>
          <p:cNvPr id="18" name="矩形 17"/>
          <p:cNvSpPr/>
          <p:nvPr/>
        </p:nvSpPr>
        <p:spPr>
          <a:xfrm>
            <a:off x="4786603" y="2136842"/>
            <a:ext cx="4416594" cy="1107996"/>
          </a:xfrm>
          <a:prstGeom prst="rect">
            <a:avLst/>
          </a:prstGeom>
        </p:spPr>
        <p:txBody>
          <a:bodyPr wrap="none">
            <a:spAutoFit/>
          </a:bodyPr>
          <a:lstStyle/>
          <a:p>
            <a:pPr algn="ctr" defTabSz="457200"/>
            <a:r>
              <a:rPr lang="zh-CN" altLang="en-US" sz="6600" b="1" dirty="0">
                <a:solidFill>
                  <a:srgbClr val="C6252A"/>
                </a:solidFill>
                <a:latin typeface="微软雅黑" panose="020B0503020204020204" charset="-122"/>
                <a:ea typeface="微软雅黑" panose="020B0503020204020204" charset="-122"/>
              </a:rPr>
              <a:t>教师之</a:t>
            </a:r>
            <a:r>
              <a:rPr lang="zh-CN" altLang="en-US" sz="6600" b="1" dirty="0" smtClean="0">
                <a:solidFill>
                  <a:srgbClr val="C6252A"/>
                </a:solidFill>
                <a:latin typeface="微软雅黑" panose="020B0503020204020204" charset="-122"/>
                <a:ea typeface="微软雅黑" panose="020B0503020204020204" charset="-122"/>
              </a:rPr>
              <a:t>重要</a:t>
            </a:r>
            <a:endParaRPr lang="en-US" altLang="zh-CN" sz="6600" b="1" dirty="0" smtClean="0">
              <a:solidFill>
                <a:srgbClr val="C6252A"/>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62"/>
    </mc:Choice>
    <mc:Fallback>
      <p:transition spd="slow" advTm="100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90502" y="1696688"/>
            <a:ext cx="9791271" cy="1728192"/>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latin typeface="Arial" panose="020B0604020202020204"/>
              <a:ea typeface="微软雅黑" panose="020B0503020204020204" charset="-122"/>
              <a:cs typeface="+mn-ea"/>
              <a:sym typeface="+mn-lt"/>
            </a:endParaRPr>
          </a:p>
        </p:txBody>
      </p:sp>
      <p:sp>
        <p:nvSpPr>
          <p:cNvPr id="9" name="矩形 8"/>
          <p:cNvSpPr>
            <a:spLocks noChangeArrowheads="1"/>
          </p:cNvSpPr>
          <p:nvPr/>
        </p:nvSpPr>
        <p:spPr bwMode="auto">
          <a:xfrm>
            <a:off x="1415480" y="1874233"/>
            <a:ext cx="9361040" cy="12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400" eaLnBrk="1" fontAlgn="base" hangingPunct="1">
              <a:lnSpc>
                <a:spcPct val="150000"/>
              </a:lnSpc>
              <a:spcBef>
                <a:spcPct val="0"/>
              </a:spcBef>
              <a:spcAft>
                <a:spcPct val="0"/>
              </a:spcAft>
            </a:pPr>
            <a:r>
              <a:rPr lang="en-US" altLang="zh-CN" sz="1800" dirty="0">
                <a:solidFill>
                  <a:srgbClr val="000000"/>
                </a:solidFill>
                <a:latin typeface="Arial" panose="020B0604020202020204"/>
                <a:ea typeface="微软雅黑" panose="020B0503020204020204" charset="-122"/>
                <a:cs typeface="+mn-ea"/>
                <a:sym typeface="+mn-lt"/>
              </a:rPr>
              <a:t>2013</a:t>
            </a:r>
            <a:r>
              <a:rPr lang="zh-CN" altLang="en-US" sz="1800" dirty="0">
                <a:solidFill>
                  <a:srgbClr val="000000"/>
                </a:solidFill>
                <a:latin typeface="Arial" panose="020B0604020202020204"/>
                <a:ea typeface="微软雅黑" panose="020B0503020204020204" charset="-122"/>
                <a:cs typeface="+mn-ea"/>
                <a:sym typeface="+mn-lt"/>
              </a:rPr>
              <a:t>年</a:t>
            </a:r>
            <a:r>
              <a:rPr lang="en-US" altLang="zh-CN" sz="1800" dirty="0">
                <a:solidFill>
                  <a:srgbClr val="000000"/>
                </a:solidFill>
                <a:latin typeface="Arial" panose="020B0604020202020204"/>
                <a:ea typeface="微软雅黑" panose="020B0503020204020204" charset="-122"/>
                <a:cs typeface="+mn-ea"/>
                <a:sym typeface="+mn-lt"/>
              </a:rPr>
              <a:t>5</a:t>
            </a:r>
            <a:r>
              <a:rPr lang="zh-CN" altLang="en-US" sz="1800" dirty="0">
                <a:solidFill>
                  <a:srgbClr val="000000"/>
                </a:solidFill>
                <a:latin typeface="Arial" panose="020B0604020202020204"/>
                <a:ea typeface="微软雅黑" panose="020B0503020204020204" charset="-122"/>
                <a:cs typeface="+mn-ea"/>
                <a:sym typeface="+mn-lt"/>
              </a:rPr>
              <a:t>月，习近平来到北京市少年宫，系上鲜艳的红领巾，跟孩子们一起做游戏，观看孩子们采收蔬菜。他牵着孩子们的手，语重心长地说道：“孩子们成长得更好，是我们最大的心愿。老师、家长要承担起教育引导少年儿童成长成才的责任。”</a:t>
            </a:r>
            <a:endParaRPr lang="zh-CN" altLang="en-US" sz="1800" dirty="0">
              <a:solidFill>
                <a:srgbClr val="000000"/>
              </a:solidFill>
              <a:latin typeface="Arial" panose="020B0604020202020204"/>
              <a:ea typeface="微软雅黑" panose="020B0503020204020204" charset="-122"/>
              <a:cs typeface="+mn-ea"/>
              <a:sym typeface="+mn-lt"/>
            </a:endParaRPr>
          </a:p>
        </p:txBody>
      </p:sp>
      <p:sp>
        <p:nvSpPr>
          <p:cNvPr id="10" name="矩形: 圆角 7"/>
          <p:cNvSpPr/>
          <p:nvPr/>
        </p:nvSpPr>
        <p:spPr>
          <a:xfrm>
            <a:off x="1190502" y="4086305"/>
            <a:ext cx="9791272" cy="2263696"/>
          </a:xfrm>
          <a:prstGeom prst="roundRect">
            <a:avLst>
              <a:gd name="adj" fmla="val 0"/>
            </a:avLst>
          </a:prstGeom>
          <a:noFill/>
          <a:ln w="19050" cap="flat" cmpd="sng" algn="ctr">
            <a:solidFill>
              <a:srgbClr val="FF0000"/>
            </a:solidFill>
            <a:prstDash val="solid"/>
          </a:ln>
          <a:effectLst/>
        </p:spPr>
        <p:txBody>
          <a:bodyPr rtlCol="0" anchor="ctr"/>
          <a:lstStyle/>
          <a:p>
            <a:pPr algn="ctr" defTabSz="914400">
              <a:defRPr/>
            </a:pPr>
            <a:endParaRPr lang="zh-CN" altLang="en-US" sz="1800" kern="0" smtClean="0">
              <a:solidFill>
                <a:srgbClr val="FFFFFF"/>
              </a:solidFill>
              <a:latin typeface="Calibri" panose="020F0502020204030204"/>
              <a:ea typeface="宋体" panose="02010600030101010101" pitchFamily="2" charset="-122"/>
            </a:endParaRPr>
          </a:p>
        </p:txBody>
      </p:sp>
      <p:sp>
        <p:nvSpPr>
          <p:cNvPr id="16" name="矩形 15"/>
          <p:cNvSpPr/>
          <p:nvPr/>
        </p:nvSpPr>
        <p:spPr>
          <a:xfrm>
            <a:off x="1415480" y="4500658"/>
            <a:ext cx="9361040" cy="1606209"/>
          </a:xfrm>
          <a:prstGeom prst="rect">
            <a:avLst/>
          </a:prstGeom>
        </p:spPr>
        <p:txBody>
          <a:bodyPr wrap="square">
            <a:spAutoFit/>
          </a:bodyPr>
          <a:lstStyle/>
          <a:p>
            <a:pPr defTabSz="914400">
              <a:lnSpc>
                <a:spcPct val="140000"/>
              </a:lnSpc>
            </a:pP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教师是立教之本、兴教之源，承担着让每个孩子健康成长、办好人民满意教育的重任。”</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2013</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年</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9</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月，习近平总书记在乌兹别克斯坦进行繁忙国事访问期间，不忘向远在国内的广大教师致慰问信，在对教师表示亲切关怀的同时，特别强调了教师在教育发展全局中所肩负的重要而光荣的历史使命。</a:t>
            </a:r>
            <a:endParaRPr lang="zh-CN" altLang="en-US" sz="1800" dirty="0">
              <a:solidFill>
                <a:srgbClr val="591300"/>
              </a:solidFill>
              <a:latin typeface="Calibri" panose="020F0502020204030204"/>
              <a:ea typeface="微软雅黑" panose="020B0503020204020204" charset="-122"/>
              <a:cs typeface="Times New Roman" panose="02020603050405020304" pitchFamily="18" charset="0"/>
            </a:endParaRPr>
          </a:p>
        </p:txBody>
      </p:sp>
      <p:sp>
        <p:nvSpPr>
          <p:cNvPr id="18" name="矩形 17"/>
          <p:cNvSpPr/>
          <p:nvPr/>
        </p:nvSpPr>
        <p:spPr>
          <a:xfrm>
            <a:off x="1631504" y="3607750"/>
            <a:ext cx="4364184" cy="753233"/>
          </a:xfrm>
          <a:prstGeom prst="rect">
            <a:avLst/>
          </a:prstGeom>
          <a:solidFill>
            <a:srgbClr val="C00000"/>
          </a:solidFill>
          <a:ln w="25400" cap="flat" cmpd="sng" algn="ctr">
            <a:noFill/>
            <a:prstDash val="solid"/>
          </a:ln>
          <a:effectLst/>
        </p:spPr>
        <p:txBody>
          <a:bodyPr rtlCol="0" anchor="ctr"/>
          <a:lstStyle/>
          <a:p>
            <a:pPr algn="ctr" defTabSz="914400"/>
            <a:r>
              <a:rPr lang="zh-CN" altLang="en-US" sz="3000" b="1" kern="0" dirty="0">
                <a:solidFill>
                  <a:srgbClr val="FFFFFF"/>
                </a:solidFill>
                <a:latin typeface="微软雅黑" panose="020B0503020204020204" charset="-122"/>
                <a:ea typeface="微软雅黑" panose="020B0503020204020204" charset="-122"/>
              </a:rPr>
              <a:t>百年大计</a:t>
            </a:r>
            <a:endParaRPr lang="en-US" altLang="zh-CN" sz="3000" b="1" kern="0" dirty="0" smtClean="0">
              <a:solidFill>
                <a:srgbClr val="FFFFFF"/>
              </a:solidFill>
              <a:latin typeface="微软雅黑" panose="020B0503020204020204" charset="-122"/>
              <a:ea typeface="微软雅黑" panose="020B0503020204020204" charset="-122"/>
            </a:endParaRPr>
          </a:p>
        </p:txBody>
      </p:sp>
      <p:sp>
        <p:nvSpPr>
          <p:cNvPr id="19" name="矩形 18"/>
          <p:cNvSpPr/>
          <p:nvPr/>
        </p:nvSpPr>
        <p:spPr>
          <a:xfrm>
            <a:off x="6093216" y="3607750"/>
            <a:ext cx="4467280" cy="753233"/>
          </a:xfrm>
          <a:prstGeom prst="rect">
            <a:avLst/>
          </a:prstGeom>
          <a:solidFill>
            <a:srgbClr val="C00000"/>
          </a:solidFill>
          <a:ln w="25400" cap="flat" cmpd="sng" algn="ctr">
            <a:noFill/>
            <a:prstDash val="solid"/>
          </a:ln>
          <a:effectLst/>
        </p:spPr>
        <p:txBody>
          <a:bodyPr rtlCol="0" anchor="ctr"/>
          <a:lstStyle/>
          <a:p>
            <a:pPr algn="ctr" defTabSz="914400"/>
            <a:r>
              <a:rPr lang="zh-CN" altLang="en-US" sz="3000" b="1" kern="0" dirty="0">
                <a:solidFill>
                  <a:srgbClr val="FFFFFF"/>
                </a:solidFill>
                <a:latin typeface="微软雅黑" panose="020B0503020204020204" charset="-122"/>
                <a:ea typeface="微软雅黑" panose="020B0503020204020204" charset="-122"/>
              </a:rPr>
              <a:t>教育为本</a:t>
            </a:r>
            <a:endParaRPr lang="en-US" altLang="zh-CN" sz="3000" b="1" kern="0" dirty="0" smtClean="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850"/>
    </mc:Choice>
    <mc:Fallback>
      <p:transition spd="slow" advTm="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1+#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1250"/>
                                        <p:tgtEl>
                                          <p:spTgt spid="9"/>
                                        </p:tgtEl>
                                      </p:cBhvr>
                                    </p:animEffect>
                                  </p:childTnLst>
                                </p:cTn>
                              </p:par>
                            </p:childTnLst>
                          </p:cTn>
                        </p:par>
                        <p:par>
                          <p:cTn id="13" fill="hold">
                            <p:stCondLst>
                              <p:cond delay="30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 fill="hold"/>
                                        <p:tgtEl>
                                          <p:spTgt spid="18"/>
                                        </p:tgtEl>
                                        <p:attrNameLst>
                                          <p:attrName>ppt_w</p:attrName>
                                        </p:attrNameLst>
                                      </p:cBhvr>
                                      <p:tavLst>
                                        <p:tav tm="0">
                                          <p:val>
                                            <p:fltVal val="0"/>
                                          </p:val>
                                        </p:tav>
                                        <p:tav tm="100000">
                                          <p:val>
                                            <p:strVal val="#ppt_w"/>
                                          </p:val>
                                        </p:tav>
                                      </p:tavLst>
                                    </p:anim>
                                    <p:anim calcmode="lin" valueType="num">
                                      <p:cBhvr>
                                        <p:cTn id="17" dur="10" fill="hold"/>
                                        <p:tgtEl>
                                          <p:spTgt spid="18"/>
                                        </p:tgtEl>
                                        <p:attrNameLst>
                                          <p:attrName>ppt_h</p:attrName>
                                        </p:attrNameLst>
                                      </p:cBhvr>
                                      <p:tavLst>
                                        <p:tav tm="0">
                                          <p:val>
                                            <p:fltVal val="0"/>
                                          </p:val>
                                        </p:tav>
                                        <p:tav tm="100000">
                                          <p:val>
                                            <p:strVal val="#ppt_h"/>
                                          </p:val>
                                        </p:tav>
                                      </p:tavLst>
                                    </p:anim>
                                    <p:animEffect transition="in" filter="fade">
                                      <p:cBhvr>
                                        <p:cTn id="18" dur="10"/>
                                        <p:tgtEl>
                                          <p:spTgt spid="18"/>
                                        </p:tgtEl>
                                      </p:cBhvr>
                                    </p:animEffect>
                                  </p:childTnLst>
                                </p:cTn>
                              </p:par>
                            </p:childTnLst>
                          </p:cTn>
                        </p:par>
                        <p:par>
                          <p:cTn id="19" fill="hold">
                            <p:stCondLst>
                              <p:cond delay="3500"/>
                            </p:stCondLst>
                            <p:childTnLst>
                              <p:par>
                                <p:cTn id="20" presetID="27" presetClass="emph" presetSubtype="0" fill="remove" grpId="1" nodeType="afterEffect">
                                  <p:stCondLst>
                                    <p:cond delay="0"/>
                                  </p:stCondLst>
                                  <p:childTnLst>
                                    <p:animClr clrSpc="rgb" dir="cw">
                                      <p:cBhvr override="childStyle">
                                        <p:cTn id="21" dur="250" autoRev="1" fill="remove"/>
                                        <p:tgtEl>
                                          <p:spTgt spid="18"/>
                                        </p:tgtEl>
                                        <p:attrNameLst>
                                          <p:attrName>style.color</p:attrName>
                                        </p:attrNameLst>
                                      </p:cBhvr>
                                      <p:to>
                                        <a:schemeClr val="bg1"/>
                                      </p:to>
                                    </p:animClr>
                                    <p:animClr clrSpc="rgb" dir="cw">
                                      <p:cBhvr>
                                        <p:cTn id="22" dur="250" autoRev="1" fill="remove"/>
                                        <p:tgtEl>
                                          <p:spTgt spid="18"/>
                                        </p:tgtEl>
                                        <p:attrNameLst>
                                          <p:attrName>fillcolor</p:attrName>
                                        </p:attrNameLst>
                                      </p:cBhvr>
                                      <p:to>
                                        <a:schemeClr val="bg1"/>
                                      </p:to>
                                    </p:animClr>
                                    <p:set>
                                      <p:cBhvr>
                                        <p:cTn id="23" dur="250" autoRev="1" fill="remove"/>
                                        <p:tgtEl>
                                          <p:spTgt spid="18"/>
                                        </p:tgtEl>
                                        <p:attrNameLst>
                                          <p:attrName>fill.type</p:attrName>
                                        </p:attrNameLst>
                                      </p:cBhvr>
                                      <p:to>
                                        <p:strVal val="solid"/>
                                      </p:to>
                                    </p:set>
                                    <p:set>
                                      <p:cBhvr>
                                        <p:cTn id="24" dur="250" autoRev="1" fill="remove"/>
                                        <p:tgtEl>
                                          <p:spTgt spid="18"/>
                                        </p:tgtEl>
                                        <p:attrNameLst>
                                          <p:attrName>fill.on</p:attrName>
                                        </p:attrNameLst>
                                      </p:cBhvr>
                                      <p:to>
                                        <p:strVal val="true"/>
                                      </p:to>
                                    </p:set>
                                  </p:childTnLst>
                                </p:cTn>
                              </p:par>
                            </p:childTnLst>
                          </p:cTn>
                        </p:par>
                        <p:par>
                          <p:cTn id="25" fill="hold">
                            <p:stCondLst>
                              <p:cond delay="40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 fill="hold"/>
                                        <p:tgtEl>
                                          <p:spTgt spid="19"/>
                                        </p:tgtEl>
                                        <p:attrNameLst>
                                          <p:attrName>ppt_w</p:attrName>
                                        </p:attrNameLst>
                                      </p:cBhvr>
                                      <p:tavLst>
                                        <p:tav tm="0">
                                          <p:val>
                                            <p:fltVal val="0"/>
                                          </p:val>
                                        </p:tav>
                                        <p:tav tm="100000">
                                          <p:val>
                                            <p:strVal val="#ppt_w"/>
                                          </p:val>
                                        </p:tav>
                                      </p:tavLst>
                                    </p:anim>
                                    <p:anim calcmode="lin" valueType="num">
                                      <p:cBhvr>
                                        <p:cTn id="29" dur="10" fill="hold"/>
                                        <p:tgtEl>
                                          <p:spTgt spid="19"/>
                                        </p:tgtEl>
                                        <p:attrNameLst>
                                          <p:attrName>ppt_h</p:attrName>
                                        </p:attrNameLst>
                                      </p:cBhvr>
                                      <p:tavLst>
                                        <p:tav tm="0">
                                          <p:val>
                                            <p:fltVal val="0"/>
                                          </p:val>
                                        </p:tav>
                                        <p:tav tm="100000">
                                          <p:val>
                                            <p:strVal val="#ppt_h"/>
                                          </p:val>
                                        </p:tav>
                                      </p:tavLst>
                                    </p:anim>
                                    <p:animEffect transition="in" filter="fade">
                                      <p:cBhvr>
                                        <p:cTn id="30" dur="10"/>
                                        <p:tgtEl>
                                          <p:spTgt spid="19"/>
                                        </p:tgtEl>
                                      </p:cBhvr>
                                    </p:animEffect>
                                  </p:childTnLst>
                                </p:cTn>
                              </p:par>
                            </p:childTnLst>
                          </p:cTn>
                        </p:par>
                        <p:par>
                          <p:cTn id="31" fill="hold">
                            <p:stCondLst>
                              <p:cond delay="4500"/>
                            </p:stCondLst>
                            <p:childTnLst>
                              <p:par>
                                <p:cTn id="32" presetID="27" presetClass="emph" presetSubtype="0" fill="remove" grpId="1" nodeType="afterEffect">
                                  <p:stCondLst>
                                    <p:cond delay="0"/>
                                  </p:stCondLst>
                                  <p:childTnLst>
                                    <p:animClr clrSpc="rgb" dir="cw">
                                      <p:cBhvr override="childStyle">
                                        <p:cTn id="33" dur="250" autoRev="1" fill="remove"/>
                                        <p:tgtEl>
                                          <p:spTgt spid="19"/>
                                        </p:tgtEl>
                                        <p:attrNameLst>
                                          <p:attrName>style.color</p:attrName>
                                        </p:attrNameLst>
                                      </p:cBhvr>
                                      <p:to>
                                        <a:schemeClr val="bg1"/>
                                      </p:to>
                                    </p:animClr>
                                    <p:animClr clrSpc="rgb" dir="cw">
                                      <p:cBhvr>
                                        <p:cTn id="34" dur="250" autoRev="1" fill="remove"/>
                                        <p:tgtEl>
                                          <p:spTgt spid="19"/>
                                        </p:tgtEl>
                                        <p:attrNameLst>
                                          <p:attrName>fillcolor</p:attrName>
                                        </p:attrNameLst>
                                      </p:cBhvr>
                                      <p:to>
                                        <a:schemeClr val="bg1"/>
                                      </p:to>
                                    </p:animClr>
                                    <p:set>
                                      <p:cBhvr>
                                        <p:cTn id="35" dur="250" autoRev="1" fill="remove"/>
                                        <p:tgtEl>
                                          <p:spTgt spid="19"/>
                                        </p:tgtEl>
                                        <p:attrNameLst>
                                          <p:attrName>fill.type</p:attrName>
                                        </p:attrNameLst>
                                      </p:cBhvr>
                                      <p:to>
                                        <p:strVal val="solid"/>
                                      </p:to>
                                    </p:set>
                                    <p:set>
                                      <p:cBhvr>
                                        <p:cTn id="36" dur="250" autoRev="1" fill="remove"/>
                                        <p:tgtEl>
                                          <p:spTgt spid="1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0"/>
                            </p:stCondLst>
                            <p:childTnLst>
                              <p:par>
                                <p:cTn id="41" presetID="12" presetClass="entr" presetSubtype="4"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p:tgtEl>
                                          <p:spTgt spid="16"/>
                                        </p:tgtEl>
                                        <p:attrNameLst>
                                          <p:attrName>ppt_y</p:attrName>
                                        </p:attrNameLst>
                                      </p:cBhvr>
                                      <p:tavLst>
                                        <p:tav tm="0">
                                          <p:val>
                                            <p:strVal val="#ppt_y+#ppt_h*1.125000"/>
                                          </p:val>
                                        </p:tav>
                                        <p:tav tm="100000">
                                          <p:val>
                                            <p:strVal val="#ppt_y"/>
                                          </p:val>
                                        </p:tav>
                                      </p:tavLst>
                                    </p:anim>
                                    <p:animEffect transition="in" filter="wipe(up)">
                                      <p:cBhvr>
                                        <p:cTn id="4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p:bldP spid="18" grpId="0" animBg="1"/>
      <p:bldP spid="18"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319706" y="2764773"/>
            <a:ext cx="6150000" cy="2807948"/>
          </a:xfrm>
          <a:prstGeom prst="rect">
            <a:avLst/>
          </a:prstGeom>
        </p:spPr>
        <p:txBody>
          <a:bodyPr wrap="square">
            <a:spAutoFit/>
          </a:bodyPr>
          <a:lstStyle/>
          <a:p>
            <a:pPr algn="just" defTabSz="913765">
              <a:lnSpc>
                <a:spcPct val="150000"/>
              </a:lnSpc>
            </a:pPr>
            <a:r>
              <a:rPr lang="en-US" altLang="zh-CN" sz="2000" dirty="0">
                <a:solidFill>
                  <a:srgbClr val="591300"/>
                </a:solidFill>
                <a:latin typeface="微软雅黑" panose="020B0503020204020204" charset="-122"/>
                <a:ea typeface="微软雅黑" panose="020B0503020204020204" charset="-122"/>
                <a:cs typeface="Times New Roman" panose="02020603050405020304" pitchFamily="18" charset="0"/>
              </a:rPr>
              <a:t>2014</a:t>
            </a:r>
            <a:r>
              <a:rPr lang="zh-CN" altLang="en-US" sz="2000" dirty="0">
                <a:solidFill>
                  <a:srgbClr val="591300"/>
                </a:solidFill>
                <a:latin typeface="微软雅黑" panose="020B0503020204020204" charset="-122"/>
                <a:ea typeface="微软雅黑" panose="020B0503020204020204" charset="-122"/>
                <a:cs typeface="Times New Roman" panose="02020603050405020304" pitchFamily="18" charset="0"/>
              </a:rPr>
              <a:t>年</a:t>
            </a:r>
            <a:r>
              <a:rPr lang="en-US" altLang="zh-CN" sz="2000" dirty="0">
                <a:solidFill>
                  <a:srgbClr val="591300"/>
                </a:solidFill>
                <a:latin typeface="微软雅黑" panose="020B0503020204020204" charset="-122"/>
                <a:ea typeface="微软雅黑" panose="020B0503020204020204" charset="-122"/>
                <a:cs typeface="Times New Roman" panose="02020603050405020304" pitchFamily="18" charset="0"/>
              </a:rPr>
              <a:t>9</a:t>
            </a:r>
            <a:r>
              <a:rPr lang="zh-CN" altLang="en-US" sz="2000" dirty="0">
                <a:solidFill>
                  <a:srgbClr val="591300"/>
                </a:solidFill>
                <a:latin typeface="微软雅黑" panose="020B0503020204020204" charset="-122"/>
                <a:ea typeface="微软雅黑" panose="020B0503020204020204" charset="-122"/>
                <a:cs typeface="Times New Roman" panose="02020603050405020304" pitchFamily="18" charset="0"/>
              </a:rPr>
              <a:t>月，习近平在北京师范大学考察时强调，教师重要，就在于教师的工作是塑造灵魂、塑造生命、塑造人的工作</a:t>
            </a:r>
            <a:r>
              <a:rPr lang="zh-CN" altLang="en-US" sz="2000" dirty="0" smtClean="0">
                <a:solidFill>
                  <a:srgbClr val="591300"/>
                </a:solidFill>
                <a:latin typeface="微软雅黑" panose="020B0503020204020204" charset="-122"/>
                <a:ea typeface="微软雅黑" panose="020B0503020204020204" charset="-122"/>
                <a:cs typeface="Times New Roman" panose="02020603050405020304" pitchFamily="18" charset="0"/>
              </a:rPr>
              <a:t>。</a:t>
            </a:r>
            <a:endParaRPr lang="en-US" altLang="zh-CN" sz="2000" dirty="0" smtClean="0">
              <a:solidFill>
                <a:srgbClr val="591300"/>
              </a:solidFill>
              <a:latin typeface="微软雅黑" panose="020B0503020204020204" charset="-122"/>
              <a:ea typeface="微软雅黑" panose="020B0503020204020204" charset="-122"/>
              <a:cs typeface="Times New Roman" panose="02020603050405020304" pitchFamily="18" charset="0"/>
            </a:endParaRPr>
          </a:p>
          <a:p>
            <a:pPr algn="just" defTabSz="913765">
              <a:lnSpc>
                <a:spcPct val="150000"/>
              </a:lnSpc>
            </a:pPr>
            <a:r>
              <a:rPr lang="zh-CN" altLang="en-US" sz="2000" dirty="0" smtClean="0">
                <a:solidFill>
                  <a:srgbClr val="591300"/>
                </a:solidFill>
                <a:latin typeface="微软雅黑" panose="020B0503020204020204" charset="-122"/>
                <a:ea typeface="微软雅黑" panose="020B0503020204020204" charset="-122"/>
                <a:cs typeface="Times New Roman" panose="02020603050405020304" pitchFamily="18" charset="0"/>
              </a:rPr>
              <a:t>一个人</a:t>
            </a:r>
            <a:r>
              <a:rPr lang="zh-CN" altLang="en-US" sz="2000" dirty="0">
                <a:solidFill>
                  <a:srgbClr val="591300"/>
                </a:solidFill>
                <a:latin typeface="微软雅黑" panose="020B0503020204020204" charset="-122"/>
                <a:ea typeface="微软雅黑" panose="020B0503020204020204" charset="-122"/>
                <a:cs typeface="Times New Roman" panose="02020603050405020304" pitchFamily="18" charset="0"/>
              </a:rPr>
              <a:t>遇到好老师是人生的幸运，一个学校拥有好老师是学校的光荣，一个民族源源不断涌现出一批又一批好老师则是民族的希望。</a:t>
            </a:r>
            <a:endParaRPr lang="zh-CN" altLang="en-US" sz="2000" dirty="0">
              <a:solidFill>
                <a:srgbClr val="591300"/>
              </a:solidFill>
              <a:latin typeface="微软雅黑" panose="020B0503020204020204" charset="-122"/>
              <a:ea typeface="微软雅黑" panose="020B0503020204020204" charset="-122"/>
              <a:cs typeface="Times New Roman" panose="02020603050405020304" pitchFamily="18" charset="0"/>
            </a:endParaRPr>
          </a:p>
        </p:txBody>
      </p:sp>
      <p:grpSp>
        <p:nvGrpSpPr>
          <p:cNvPr id="12" name="组合 11"/>
          <p:cNvGrpSpPr/>
          <p:nvPr/>
        </p:nvGrpSpPr>
        <p:grpSpPr>
          <a:xfrm>
            <a:off x="4319706" y="1786873"/>
            <a:ext cx="6150000" cy="914400"/>
            <a:chOff x="3975525" y="1746766"/>
            <a:chExt cx="6150000" cy="914400"/>
          </a:xfrm>
        </p:grpSpPr>
        <p:sp>
          <p:nvSpPr>
            <p:cNvPr id="13" name="矩形: 圆角 6"/>
            <p:cNvSpPr/>
            <p:nvPr/>
          </p:nvSpPr>
          <p:spPr>
            <a:xfrm>
              <a:off x="3975525" y="1746766"/>
              <a:ext cx="6150000" cy="914400"/>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white"/>
                </a:solidFill>
                <a:latin typeface="Arial" panose="020B0604020202020204"/>
                <a:ea typeface="微软雅黑" panose="020B0503020204020204" charset="-122"/>
              </a:endParaRPr>
            </a:p>
          </p:txBody>
        </p:sp>
        <p:sp>
          <p:nvSpPr>
            <p:cNvPr id="15" name="矩形 14"/>
            <p:cNvSpPr/>
            <p:nvPr/>
          </p:nvSpPr>
          <p:spPr>
            <a:xfrm>
              <a:off x="3975525" y="1954235"/>
              <a:ext cx="6150000" cy="523220"/>
            </a:xfrm>
            <a:prstGeom prst="rect">
              <a:avLst/>
            </a:prstGeom>
          </p:spPr>
          <p:txBody>
            <a:bodyPr wrap="square">
              <a:spAutoFit/>
            </a:bodyPr>
            <a:lstStyle/>
            <a:p>
              <a:pPr algn="ctr" defTabSz="914400"/>
              <a:r>
                <a:rPr lang="zh-CN" altLang="en-US" sz="2800" b="1" kern="0" dirty="0">
                  <a:solidFill>
                    <a:srgbClr val="FFFAE3"/>
                  </a:solidFill>
                  <a:latin typeface="微软雅黑" panose="020B0503020204020204" charset="-122"/>
                  <a:ea typeface="微软雅黑" panose="020B0503020204020204" charset="-122"/>
                </a:rPr>
                <a:t>塑造灵魂、塑造生命、塑造人的工作</a:t>
              </a:r>
              <a:endParaRPr lang="zh-CN" altLang="en-US" sz="2800" b="1" kern="0" dirty="0" smtClean="0">
                <a:solidFill>
                  <a:srgbClr val="FFFAE3"/>
                </a:solidFill>
                <a:latin typeface="Arial" panose="020B0604020202020204"/>
                <a:ea typeface="微软雅黑" panose="020B0503020204020204" charset="-122"/>
              </a:endParaRPr>
            </a:p>
          </p:txBody>
        </p:sp>
      </p:gr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6868" y="1786874"/>
            <a:ext cx="2882838" cy="39817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88"/>
    </mc:Choice>
    <mc:Fallback>
      <p:transition spd="slow" advTm="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5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1+#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ppt_y</p:attrName>
                                        </p:attrNameLst>
                                      </p:cBhvr>
                                      <p:tavLst>
                                        <p:tav tm="0">
                                          <p:val>
                                            <p:strVal val="#ppt_y+#ppt_h*1.125000"/>
                                          </p:val>
                                        </p:tav>
                                        <p:tav tm="100000">
                                          <p:val>
                                            <p:strVal val="#ppt_y"/>
                                          </p:val>
                                        </p:tav>
                                      </p:tavLst>
                                    </p:anim>
                                    <p:animEffect transition="in" filter="wipe(up)">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535763"/>
            <a:ext cx="12195175" cy="1532513"/>
            <a:chOff x="2971801" y="1379939"/>
            <a:chExt cx="6050856" cy="1217688"/>
          </a:xfrm>
        </p:grpSpPr>
        <p:sp>
          <p:nvSpPr>
            <p:cNvPr id="9" name="矩形: 圆角 6"/>
            <p:cNvSpPr/>
            <p:nvPr/>
          </p:nvSpPr>
          <p:spPr>
            <a:xfrm>
              <a:off x="2971801" y="1379939"/>
              <a:ext cx="6050856" cy="1217688"/>
            </a:xfrm>
            <a:prstGeom prst="roundRect">
              <a:avLst>
                <a:gd name="adj" fmla="val 0"/>
              </a:avLst>
            </a:prstGeom>
            <a:solidFill>
              <a:srgbClr val="C00000"/>
            </a:solidFill>
            <a:ln w="25400" cap="flat" cmpd="sng" algn="ctr">
              <a:noFill/>
              <a:prstDash val="solid"/>
            </a:ln>
            <a:effectLst/>
          </p:spPr>
          <p:txBody>
            <a:bodyPr rtlCol="0" anchor="ctr"/>
            <a:lstStyle/>
            <a:p>
              <a:pPr algn="ctr" defTabSz="914400">
                <a:defRPr/>
              </a:pPr>
              <a:endParaRPr lang="zh-CN" altLang="en-US" sz="1800" kern="0">
                <a:solidFill>
                  <a:srgbClr val="FFFFFF"/>
                </a:solidFill>
                <a:latin typeface="Calibri" panose="020F0502020204030204"/>
                <a:ea typeface="宋体" panose="02010600030101010101" pitchFamily="2" charset="-122"/>
              </a:endParaRPr>
            </a:p>
          </p:txBody>
        </p:sp>
        <p:sp>
          <p:nvSpPr>
            <p:cNvPr id="10" name="矩形 9"/>
            <p:cNvSpPr/>
            <p:nvPr/>
          </p:nvSpPr>
          <p:spPr>
            <a:xfrm>
              <a:off x="3225465" y="1621958"/>
              <a:ext cx="5430139" cy="660285"/>
            </a:xfrm>
            <a:prstGeom prst="rect">
              <a:avLst/>
            </a:prstGeom>
          </p:spPr>
          <p:txBody>
            <a:bodyPr wrap="square">
              <a:spAutoFit/>
            </a:bodyPr>
            <a:lstStyle/>
            <a:p>
              <a:pPr algn="ctr" defTabSz="914400"/>
              <a:r>
                <a:rPr lang="zh-CN" altLang="en-US" sz="4800" b="1" kern="0" dirty="0">
                  <a:solidFill>
                    <a:srgbClr val="FFFAE3"/>
                  </a:solidFill>
                  <a:latin typeface="微软雅黑" panose="020B0503020204020204" charset="-122"/>
                  <a:ea typeface="微软雅黑" panose="020B0503020204020204" charset="-122"/>
                </a:rPr>
                <a:t>学为人师 行为世范 争做“四有”老师</a:t>
              </a:r>
              <a:endParaRPr lang="zh-CN" altLang="en-US" sz="4800" b="1" kern="0" dirty="0" smtClean="0">
                <a:solidFill>
                  <a:srgbClr val="FFFAE3"/>
                </a:solidFill>
                <a:latin typeface="Arial" panose="020B0604020202020204"/>
                <a:ea typeface="微软雅黑" panose="020B0503020204020204" charset="-122"/>
              </a:endParaRPr>
            </a:p>
          </p:txBody>
        </p:sp>
      </p:gr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05625" y="1586584"/>
            <a:ext cx="1792076" cy="1785980"/>
          </a:xfrm>
          <a:prstGeom prst="rect">
            <a:avLst/>
          </a:prstGeom>
        </p:spPr>
      </p:pic>
      <p:sp>
        <p:nvSpPr>
          <p:cNvPr id="18" name="矩形 17"/>
          <p:cNvSpPr/>
          <p:nvPr/>
        </p:nvSpPr>
        <p:spPr>
          <a:xfrm>
            <a:off x="4786603" y="2136842"/>
            <a:ext cx="4416594" cy="1107996"/>
          </a:xfrm>
          <a:prstGeom prst="rect">
            <a:avLst/>
          </a:prstGeom>
        </p:spPr>
        <p:txBody>
          <a:bodyPr wrap="none">
            <a:spAutoFit/>
          </a:bodyPr>
          <a:lstStyle/>
          <a:p>
            <a:pPr algn="ctr" defTabSz="457200"/>
            <a:r>
              <a:rPr lang="zh-CN" altLang="en-US" sz="6600" b="1" dirty="0">
                <a:solidFill>
                  <a:srgbClr val="C6252A"/>
                </a:solidFill>
                <a:latin typeface="微软雅黑" panose="020B0503020204020204" charset="-122"/>
                <a:ea typeface="微软雅黑" panose="020B0503020204020204" charset="-122"/>
              </a:rPr>
              <a:t>教师之品德</a:t>
            </a:r>
            <a:endParaRPr lang="en-US" altLang="zh-CN" sz="6600" b="1" dirty="0" smtClean="0">
              <a:solidFill>
                <a:srgbClr val="C6252A"/>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47034"/>
    </mc:Choice>
    <mc:Fallback>
      <p:transition spd="slow" advTm="470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3511" y="5156200"/>
            <a:ext cx="10041539" cy="1272062"/>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latin typeface="Arial" panose="020B0604020202020204"/>
              <a:ea typeface="微软雅黑" panose="020B0503020204020204" charset="-122"/>
              <a:cs typeface="+mn-ea"/>
              <a:sym typeface="+mn-lt"/>
            </a:endParaRPr>
          </a:p>
        </p:txBody>
      </p:sp>
      <p:sp>
        <p:nvSpPr>
          <p:cNvPr id="13" name="矩形 12"/>
          <p:cNvSpPr>
            <a:spLocks noChangeArrowheads="1"/>
          </p:cNvSpPr>
          <p:nvPr/>
        </p:nvSpPr>
        <p:spPr bwMode="auto">
          <a:xfrm>
            <a:off x="1328665" y="5324443"/>
            <a:ext cx="9561572"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400" eaLnBrk="1" fontAlgn="base" hangingPunct="1">
              <a:lnSpc>
                <a:spcPct val="150000"/>
              </a:lnSpc>
              <a:spcBef>
                <a:spcPct val="0"/>
              </a:spcBef>
              <a:spcAft>
                <a:spcPct val="0"/>
              </a:spcAft>
            </a:pPr>
            <a:r>
              <a:rPr lang="zh-CN" altLang="en-US" sz="1800" dirty="0">
                <a:solidFill>
                  <a:srgbClr val="000000"/>
                </a:solidFill>
                <a:latin typeface="Arial" panose="020B0604020202020204"/>
                <a:ea typeface="微软雅黑" panose="020B0503020204020204" charset="-122"/>
                <a:cs typeface="+mn-ea"/>
                <a:sym typeface="+mn-lt"/>
              </a:rPr>
              <a:t>在这次交流中，媒体拍下了习近平与汤一介牵手同行的画面。而总书记“</a:t>
            </a:r>
            <a:r>
              <a:rPr lang="zh-CN" altLang="en-US" sz="2000" b="1" dirty="0">
                <a:solidFill>
                  <a:srgbClr val="C00000"/>
                </a:solidFill>
                <a:latin typeface="Arial" panose="020B0604020202020204"/>
                <a:ea typeface="微软雅黑" panose="020B0503020204020204" charset="-122"/>
                <a:cs typeface="+mn-ea"/>
                <a:sym typeface="+mn-lt"/>
              </a:rPr>
              <a:t>勤奋严谨</a:t>
            </a:r>
            <a:r>
              <a:rPr lang="zh-CN" altLang="en-US" sz="1800" dirty="0">
                <a:solidFill>
                  <a:srgbClr val="000000"/>
                </a:solidFill>
                <a:latin typeface="Arial" panose="020B0604020202020204"/>
                <a:ea typeface="微软雅黑" panose="020B0503020204020204" charset="-122"/>
                <a:cs typeface="+mn-ea"/>
                <a:sym typeface="+mn-lt"/>
              </a:rPr>
              <a:t>”的称赞，也从一个侧面反映出他对于教师品德的重视。</a:t>
            </a:r>
            <a:endParaRPr lang="zh-CN" altLang="en-US" sz="1800" b="1" dirty="0">
              <a:solidFill>
                <a:srgbClr val="C00000"/>
              </a:solidFill>
              <a:latin typeface="Arial" panose="020B0604020202020204"/>
              <a:ea typeface="微软雅黑" panose="020B0503020204020204" charset="-122"/>
              <a:cs typeface="+mn-ea"/>
              <a:sym typeface="+mn-lt"/>
            </a:endParaRPr>
          </a:p>
        </p:txBody>
      </p:sp>
      <p:sp>
        <p:nvSpPr>
          <p:cNvPr id="7" name="矩形: 圆角 7"/>
          <p:cNvSpPr/>
          <p:nvPr/>
        </p:nvSpPr>
        <p:spPr>
          <a:xfrm>
            <a:off x="1123511" y="1752600"/>
            <a:ext cx="7154059" cy="3263900"/>
          </a:xfrm>
          <a:prstGeom prst="roundRect">
            <a:avLst>
              <a:gd name="adj" fmla="val 0"/>
            </a:avLst>
          </a:prstGeom>
          <a:noFill/>
          <a:ln w="19050" cap="flat" cmpd="sng" algn="ctr">
            <a:solidFill>
              <a:srgbClr val="FF0000"/>
            </a:solidFill>
            <a:prstDash val="sysDash"/>
            <a:miter lim="800000"/>
          </a:ln>
          <a:effectLst/>
        </p:spPr>
        <p:txBody>
          <a:bodyPr rtlCol="0" anchor="ctr"/>
          <a:lstStyle/>
          <a:p>
            <a:pPr algn="ctr" defTabSz="1218565">
              <a:defRPr/>
            </a:pPr>
            <a:endParaRPr lang="zh-CN" altLang="en-US" kern="0" smtClean="0">
              <a:solidFill>
                <a:sysClr val="window" lastClr="FFFFFF"/>
              </a:solidFill>
              <a:latin typeface="Arial" panose="020B0604020202020204"/>
              <a:ea typeface="微软雅黑" panose="020B0503020204020204" charset="-122"/>
            </a:endParaRPr>
          </a:p>
        </p:txBody>
      </p:sp>
      <p:sp>
        <p:nvSpPr>
          <p:cNvPr id="8" name="矩形 7"/>
          <p:cNvSpPr/>
          <p:nvPr/>
        </p:nvSpPr>
        <p:spPr>
          <a:xfrm>
            <a:off x="1328665" y="1923673"/>
            <a:ext cx="6786635" cy="3000821"/>
          </a:xfrm>
          <a:prstGeom prst="rect">
            <a:avLst/>
          </a:prstGeom>
        </p:spPr>
        <p:txBody>
          <a:bodyPr wrap="square">
            <a:spAutoFit/>
          </a:bodyPr>
          <a:lstStyle/>
          <a:p>
            <a:pPr defTabSz="1218565">
              <a:lnSpc>
                <a:spcPct val="150000"/>
              </a:lnSpc>
            </a:pPr>
            <a:r>
              <a:rPr lang="zh-CN" altLang="en-US" sz="1800" kern="0" dirty="0">
                <a:solidFill>
                  <a:sysClr val="windowText" lastClr="000000">
                    <a:lumMod val="95000"/>
                    <a:lumOff val="5000"/>
                  </a:sysClr>
                </a:solidFill>
                <a:ea typeface="微软雅黑" panose="020B0503020204020204" charset="-122"/>
                <a:cs typeface="Times New Roman" panose="02020603050405020304" pitchFamily="18" charset="0"/>
              </a:rPr>
              <a:t>回顾总书记与师生互动的瞬间，一张习近平与北大资深教授汤一介牵手的暖心照片，总是会被人们提起。</a:t>
            </a:r>
            <a:r>
              <a:rPr lang="en-US" altLang="zh-CN" sz="1800" kern="0" dirty="0">
                <a:solidFill>
                  <a:sysClr val="windowText" lastClr="000000">
                    <a:lumMod val="95000"/>
                    <a:lumOff val="5000"/>
                  </a:sysClr>
                </a:solidFill>
                <a:ea typeface="微软雅黑" panose="020B0503020204020204" charset="-122"/>
                <a:cs typeface="Times New Roman" panose="02020603050405020304" pitchFamily="18" charset="0"/>
              </a:rPr>
              <a:t>2014</a:t>
            </a:r>
            <a:r>
              <a:rPr lang="zh-CN" altLang="en-US" sz="1800" kern="0" dirty="0">
                <a:solidFill>
                  <a:sysClr val="windowText" lastClr="000000">
                    <a:lumMod val="95000"/>
                    <a:lumOff val="5000"/>
                  </a:sysClr>
                </a:solidFill>
                <a:ea typeface="微软雅黑" panose="020B0503020204020204" charset="-122"/>
                <a:cs typeface="Times New Roman" panose="02020603050405020304" pitchFamily="18" charset="0"/>
              </a:rPr>
              <a:t>年五四青年节，习近平到北京大学考察，首先来到人文学苑，观看人文社科成果展。展室北侧是一座幽静的小院，</a:t>
            </a:r>
            <a:r>
              <a:rPr lang="en-US" altLang="zh-CN" sz="1800" kern="0" dirty="0">
                <a:solidFill>
                  <a:sysClr val="windowText" lastClr="000000">
                    <a:lumMod val="95000"/>
                    <a:lumOff val="5000"/>
                  </a:sysClr>
                </a:solidFill>
                <a:ea typeface="微软雅黑" panose="020B0503020204020204" charset="-122"/>
                <a:cs typeface="Times New Roman" panose="02020603050405020304" pitchFamily="18" charset="0"/>
              </a:rPr>
              <a:t>87</a:t>
            </a:r>
            <a:r>
              <a:rPr lang="zh-CN" altLang="en-US" sz="1800" kern="0" dirty="0">
                <a:solidFill>
                  <a:sysClr val="windowText" lastClr="000000">
                    <a:lumMod val="95000"/>
                    <a:lumOff val="5000"/>
                  </a:sysClr>
                </a:solidFill>
                <a:ea typeface="微软雅黑" panose="020B0503020204020204" charset="-122"/>
                <a:cs typeface="Times New Roman" panose="02020603050405020304" pitchFamily="18" charset="0"/>
              </a:rPr>
              <a:t>岁的著名哲学家汤一介教授从研究室走出来欢迎总书记，习近平快步迎上去，走入研究室，同他促膝交谈。汤一介介绍了编纂大型国学丛书</a:t>
            </a:r>
            <a:r>
              <a:rPr lang="en-US" altLang="zh-CN" sz="1800" kern="0" dirty="0">
                <a:solidFill>
                  <a:sysClr val="windowText" lastClr="000000">
                    <a:lumMod val="95000"/>
                    <a:lumOff val="5000"/>
                  </a:sysClr>
                </a:solidFill>
                <a:ea typeface="微软雅黑" panose="020B0503020204020204" charset="-122"/>
                <a:cs typeface="Times New Roman" panose="02020603050405020304" pitchFamily="18" charset="0"/>
              </a:rPr>
              <a:t>《</a:t>
            </a:r>
            <a:r>
              <a:rPr lang="zh-CN" altLang="en-US" sz="1800" kern="0" dirty="0">
                <a:solidFill>
                  <a:sysClr val="windowText" lastClr="000000">
                    <a:lumMod val="95000"/>
                    <a:lumOff val="5000"/>
                  </a:sysClr>
                </a:solidFill>
                <a:ea typeface="微软雅黑" panose="020B0503020204020204" charset="-122"/>
                <a:cs typeface="Times New Roman" panose="02020603050405020304" pitchFamily="18" charset="0"/>
              </a:rPr>
              <a:t>儒藏</a:t>
            </a:r>
            <a:r>
              <a:rPr lang="en-US" altLang="zh-CN" sz="1800" kern="0" dirty="0">
                <a:solidFill>
                  <a:sysClr val="windowText" lastClr="000000">
                    <a:lumMod val="95000"/>
                    <a:lumOff val="5000"/>
                  </a:sysClr>
                </a:solidFill>
                <a:ea typeface="微软雅黑" panose="020B0503020204020204" charset="-122"/>
                <a:cs typeface="Times New Roman" panose="02020603050405020304" pitchFamily="18" charset="0"/>
              </a:rPr>
              <a:t>》</a:t>
            </a:r>
            <a:r>
              <a:rPr lang="zh-CN" altLang="en-US" sz="1800" kern="0" dirty="0">
                <a:solidFill>
                  <a:sysClr val="windowText" lastClr="000000">
                    <a:lumMod val="95000"/>
                    <a:lumOff val="5000"/>
                  </a:sysClr>
                </a:solidFill>
                <a:ea typeface="微软雅黑" panose="020B0503020204020204" charset="-122"/>
                <a:cs typeface="Times New Roman" panose="02020603050405020304" pitchFamily="18" charset="0"/>
              </a:rPr>
              <a:t>的情况，习近平问他有什么困难和需要，赞扬他勤奋严谨的治学精神。</a:t>
            </a:r>
            <a:endParaRPr lang="zh-CN" altLang="en-US" sz="1800" b="1" kern="0" dirty="0">
              <a:solidFill>
                <a:srgbClr val="FF0000"/>
              </a:solidFill>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47535" y="1752600"/>
            <a:ext cx="2735111" cy="3263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80"/>
    </mc:Choice>
    <mc:Fallback>
      <p:transition spd="slow" advTm="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ppt_h*1.125000"/>
                                          </p:val>
                                        </p:tav>
                                        <p:tav tm="100000">
                                          <p:val>
                                            <p:strVal val="#ppt_y"/>
                                          </p:val>
                                        </p:tav>
                                      </p:tavLst>
                                    </p:anim>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9"/>
          <p:cNvSpPr/>
          <p:nvPr/>
        </p:nvSpPr>
        <p:spPr>
          <a:xfrm>
            <a:off x="1123950" y="1806608"/>
            <a:ext cx="2228850" cy="1057216"/>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914400"/>
            <a:r>
              <a:rPr lang="zh-CN" altLang="en-US" b="1" kern="0" dirty="0">
                <a:solidFill>
                  <a:srgbClr val="FFFAE3"/>
                </a:solidFill>
                <a:latin typeface="微软雅黑" panose="020B0503020204020204" charset="-122"/>
                <a:ea typeface="微软雅黑" panose="020B0503020204020204" charset="-122"/>
              </a:rPr>
              <a:t>早</a:t>
            </a:r>
            <a:r>
              <a:rPr lang="zh-CN" altLang="en-US" b="1" kern="0" dirty="0" smtClean="0">
                <a:solidFill>
                  <a:srgbClr val="FFFAE3"/>
                </a:solidFill>
                <a:latin typeface="微软雅黑" panose="020B0503020204020204" charset="-122"/>
                <a:ea typeface="微软雅黑" panose="020B0503020204020204" charset="-122"/>
              </a:rPr>
              <a:t>在</a:t>
            </a:r>
            <a:endParaRPr lang="en-US" altLang="zh-CN" b="1" kern="0" dirty="0" smtClean="0">
              <a:solidFill>
                <a:srgbClr val="FFFAE3"/>
              </a:solidFill>
              <a:latin typeface="微软雅黑" panose="020B0503020204020204" charset="-122"/>
              <a:ea typeface="微软雅黑" panose="020B0503020204020204" charset="-122"/>
            </a:endParaRPr>
          </a:p>
          <a:p>
            <a:pPr algn="ctr" defTabSz="914400"/>
            <a:r>
              <a:rPr lang="en-US" altLang="zh-CN" b="1" kern="0" dirty="0" smtClean="0">
                <a:solidFill>
                  <a:srgbClr val="FFFAE3"/>
                </a:solidFill>
                <a:latin typeface="微软雅黑" panose="020B0503020204020204" charset="-122"/>
                <a:ea typeface="微软雅黑" panose="020B0503020204020204" charset="-122"/>
              </a:rPr>
              <a:t>2013</a:t>
            </a:r>
            <a:r>
              <a:rPr lang="zh-CN" altLang="en-US" b="1" kern="0" dirty="0">
                <a:solidFill>
                  <a:srgbClr val="FFFAE3"/>
                </a:solidFill>
                <a:latin typeface="微软雅黑" panose="020B0503020204020204" charset="-122"/>
                <a:ea typeface="微软雅黑" panose="020B0503020204020204" charset="-122"/>
              </a:rPr>
              <a:t>年</a:t>
            </a:r>
            <a:r>
              <a:rPr lang="en-US" altLang="zh-CN" b="1" kern="0" dirty="0">
                <a:solidFill>
                  <a:srgbClr val="FFFAE3"/>
                </a:solidFill>
                <a:latin typeface="微软雅黑" panose="020B0503020204020204" charset="-122"/>
                <a:ea typeface="微软雅黑" panose="020B0503020204020204" charset="-122"/>
              </a:rPr>
              <a:t>9</a:t>
            </a:r>
            <a:r>
              <a:rPr lang="zh-CN" altLang="en-US" b="1" kern="0" dirty="0">
                <a:solidFill>
                  <a:srgbClr val="FFFAE3"/>
                </a:solidFill>
                <a:latin typeface="微软雅黑" panose="020B0503020204020204" charset="-122"/>
                <a:ea typeface="微软雅黑" panose="020B0503020204020204" charset="-122"/>
              </a:rPr>
              <a:t>月</a:t>
            </a:r>
            <a:endParaRPr lang="zh-CN" altLang="en-US" b="1" kern="0" dirty="0">
              <a:solidFill>
                <a:srgbClr val="FFFAE3"/>
              </a:solidFill>
              <a:latin typeface="微软雅黑" panose="020B0503020204020204" charset="-122"/>
              <a:ea typeface="微软雅黑" panose="020B0503020204020204" charset="-122"/>
            </a:endParaRPr>
          </a:p>
        </p:txBody>
      </p:sp>
      <p:sp>
        <p:nvSpPr>
          <p:cNvPr id="10" name="矩形: 圆角 16"/>
          <p:cNvSpPr/>
          <p:nvPr/>
        </p:nvSpPr>
        <p:spPr>
          <a:xfrm>
            <a:off x="3454400" y="1792514"/>
            <a:ext cx="7682159" cy="1071255"/>
          </a:xfrm>
          <a:prstGeom prst="roundRect">
            <a:avLst>
              <a:gd name="adj" fmla="val 0"/>
            </a:avLst>
          </a:prstGeom>
          <a:noFill/>
          <a:ln w="9525" cap="flat" cmpd="sng" algn="ctr">
            <a:solidFill>
              <a:srgbClr val="FF0000"/>
            </a:solidFill>
            <a:prstDash val="solid"/>
            <a:miter lim="800000"/>
          </a:ln>
          <a:effectLst/>
        </p:spPr>
        <p:txBody>
          <a:bodyPr rtlCol="0" anchor="ctr"/>
          <a:lstStyle/>
          <a:p>
            <a:pPr defTabSz="914400">
              <a:lnSpc>
                <a:spcPct val="150000"/>
              </a:lnSpc>
            </a:pPr>
            <a:r>
              <a:rPr lang="zh-CN" altLang="en-US" sz="1800" b="1" kern="0" dirty="0">
                <a:solidFill>
                  <a:srgbClr val="591300"/>
                </a:solidFill>
                <a:latin typeface="微软雅黑" panose="020B0503020204020204" charset="-122"/>
                <a:ea typeface="微软雅黑" panose="020B0503020204020204" charset="-122"/>
              </a:rPr>
              <a:t>习近平就提出“</a:t>
            </a:r>
            <a:r>
              <a:rPr lang="zh-CN" altLang="en-US" sz="1800" b="1" kern="0" dirty="0">
                <a:solidFill>
                  <a:srgbClr val="C00000"/>
                </a:solidFill>
                <a:latin typeface="微软雅黑" panose="020B0503020204020204" charset="-122"/>
                <a:ea typeface="微软雅黑" panose="020B0503020204020204" charset="-122"/>
              </a:rPr>
              <a:t>三个牢固树立</a:t>
            </a:r>
            <a:r>
              <a:rPr lang="zh-CN" altLang="en-US" sz="1800" b="1" kern="0" dirty="0">
                <a:solidFill>
                  <a:srgbClr val="591300"/>
                </a:solidFill>
                <a:latin typeface="微软雅黑" panose="020B0503020204020204" charset="-122"/>
                <a:ea typeface="微软雅黑" panose="020B0503020204020204" charset="-122"/>
              </a:rPr>
              <a:t>”，为广大教师及教育工作确立了标杆，指明了方向，具有很强的指导意义。</a:t>
            </a:r>
            <a:endParaRPr lang="zh-CN" altLang="en-US" sz="1800" b="1" kern="0" dirty="0">
              <a:solidFill>
                <a:srgbClr val="591300"/>
              </a:solidFill>
              <a:latin typeface="微软雅黑" panose="020B0503020204020204" charset="-122"/>
              <a:ea typeface="微软雅黑" panose="020B0503020204020204" charset="-122"/>
            </a:endParaRPr>
          </a:p>
        </p:txBody>
      </p:sp>
      <p:sp>
        <p:nvSpPr>
          <p:cNvPr id="6" name="左大括号 5"/>
          <p:cNvSpPr/>
          <p:nvPr/>
        </p:nvSpPr>
        <p:spPr>
          <a:xfrm>
            <a:off x="3863470" y="3696637"/>
            <a:ext cx="447675" cy="2324300"/>
          </a:xfrm>
          <a:prstGeom prst="leftBrace">
            <a:avLst/>
          </a:prstGeom>
          <a:noFill/>
          <a:ln w="38100" cap="flat" cmpd="sng" algn="ctr">
            <a:solidFill>
              <a:sysClr val="windowText" lastClr="000000"/>
            </a:solidFill>
            <a:prstDash val="solid"/>
            <a:miter lim="800000"/>
          </a:ln>
          <a:effectLst/>
        </p:spPr>
        <p:txBody>
          <a:bodyPr rtlCol="0" anchor="ctr"/>
          <a:lstStyle/>
          <a:p>
            <a:pPr algn="ctr" defTabSz="914400">
              <a:defRPr/>
            </a:pPr>
            <a:endParaRPr lang="zh-CN" altLang="en-US" sz="1800" kern="0">
              <a:solidFill>
                <a:prstClr val="black"/>
              </a:solidFill>
              <a:latin typeface="Calibri" panose="020F0502020204030204"/>
              <a:ea typeface="宋体" panose="02010600030101010101" pitchFamily="2" charset="-122"/>
            </a:endParaRPr>
          </a:p>
        </p:txBody>
      </p:sp>
      <p:sp>
        <p:nvSpPr>
          <p:cNvPr id="7" name="矩形 6"/>
          <p:cNvSpPr/>
          <p:nvPr/>
        </p:nvSpPr>
        <p:spPr>
          <a:xfrm>
            <a:off x="4489432" y="3080608"/>
            <a:ext cx="626220" cy="1345351"/>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2600" b="1" kern="0" dirty="0">
                <a:solidFill>
                  <a:prstClr val="white"/>
                </a:solidFill>
                <a:latin typeface="微软雅黑" panose="020B0503020204020204" charset="-122"/>
                <a:ea typeface="微软雅黑" panose="020B0503020204020204" charset="-122"/>
              </a:rPr>
              <a:t>1</a:t>
            </a:r>
            <a:endParaRPr lang="zh-CN" altLang="en-US" sz="2600" b="1" kern="0" dirty="0">
              <a:solidFill>
                <a:prstClr val="white"/>
              </a:solidFill>
              <a:latin typeface="微软雅黑" panose="020B0503020204020204" charset="-122"/>
              <a:ea typeface="微软雅黑" panose="020B0503020204020204" charset="-122"/>
            </a:endParaRPr>
          </a:p>
        </p:txBody>
      </p:sp>
      <p:sp>
        <p:nvSpPr>
          <p:cNvPr id="8" name="矩形 7"/>
          <p:cNvSpPr/>
          <p:nvPr/>
        </p:nvSpPr>
        <p:spPr>
          <a:xfrm>
            <a:off x="4489432" y="4642620"/>
            <a:ext cx="626220" cy="795185"/>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2600" b="1" kern="0" dirty="0">
                <a:solidFill>
                  <a:prstClr val="white"/>
                </a:solidFill>
                <a:latin typeface="微软雅黑" panose="020B0503020204020204" charset="-122"/>
                <a:ea typeface="微软雅黑" panose="020B0503020204020204" charset="-122"/>
              </a:rPr>
              <a:t>2</a:t>
            </a:r>
            <a:endParaRPr lang="zh-CN" altLang="en-US" sz="2600" b="1" kern="0" dirty="0">
              <a:solidFill>
                <a:prstClr val="white"/>
              </a:solidFill>
              <a:latin typeface="微软雅黑" panose="020B0503020204020204" charset="-122"/>
              <a:ea typeface="微软雅黑" panose="020B0503020204020204" charset="-122"/>
            </a:endParaRPr>
          </a:p>
        </p:txBody>
      </p:sp>
      <p:sp>
        <p:nvSpPr>
          <p:cNvPr id="13" name="矩形 12"/>
          <p:cNvSpPr/>
          <p:nvPr/>
        </p:nvSpPr>
        <p:spPr>
          <a:xfrm>
            <a:off x="4511267" y="5637136"/>
            <a:ext cx="626220" cy="795185"/>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2600" b="1" kern="0" dirty="0">
                <a:solidFill>
                  <a:prstClr val="white"/>
                </a:solidFill>
                <a:latin typeface="微软雅黑" panose="020B0503020204020204" charset="-122"/>
                <a:ea typeface="微软雅黑" panose="020B0503020204020204" charset="-122"/>
              </a:rPr>
              <a:t>3</a:t>
            </a:r>
            <a:endParaRPr lang="zh-CN" altLang="en-US" sz="2600" b="1" kern="0" dirty="0">
              <a:solidFill>
                <a:prstClr val="white"/>
              </a:solidFill>
              <a:latin typeface="微软雅黑" panose="020B0503020204020204" charset="-122"/>
              <a:ea typeface="微软雅黑" panose="020B0503020204020204" charset="-122"/>
            </a:endParaRPr>
          </a:p>
        </p:txBody>
      </p:sp>
      <p:sp>
        <p:nvSpPr>
          <p:cNvPr id="14" name="矩形 13"/>
          <p:cNvSpPr/>
          <p:nvPr/>
        </p:nvSpPr>
        <p:spPr>
          <a:xfrm>
            <a:off x="5137486" y="3073399"/>
            <a:ext cx="5999073" cy="1345351"/>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endParaRPr lang="zh-CN" altLang="en-US" sz="1800" kern="0">
              <a:solidFill>
                <a:prstClr val="white"/>
              </a:solidFill>
              <a:latin typeface="Calibri" panose="020F0502020204030204"/>
              <a:ea typeface="宋体" panose="02010600030101010101" pitchFamily="2" charset="-122"/>
            </a:endParaRPr>
          </a:p>
        </p:txBody>
      </p:sp>
      <p:sp>
        <p:nvSpPr>
          <p:cNvPr id="15" name="矩形 14"/>
          <p:cNvSpPr/>
          <p:nvPr/>
        </p:nvSpPr>
        <p:spPr>
          <a:xfrm>
            <a:off x="5173759" y="3172672"/>
            <a:ext cx="5962800" cy="1200329"/>
          </a:xfrm>
          <a:prstGeom prst="rect">
            <a:avLst/>
          </a:prstGeom>
        </p:spPr>
        <p:txBody>
          <a:bodyPr wrap="square">
            <a:spAutoFit/>
          </a:bodyPr>
          <a:lstStyle/>
          <a:p>
            <a:pPr defTabSz="914400">
              <a:defRPr/>
            </a:pPr>
            <a:r>
              <a:rPr lang="zh-CN" altLang="en-US" sz="1800" kern="0" dirty="0">
                <a:solidFill>
                  <a:prstClr val="black"/>
                </a:solidFill>
                <a:latin typeface="Calibri" panose="020F0502020204030204"/>
                <a:ea typeface="微软雅黑" panose="020B0503020204020204" charset="-122"/>
              </a:rPr>
              <a:t>要牢固树立中国特色社会主义理想信念，带头践行社会主义核心价值观，自觉增强立德树人、教书育人的荣誉感和责任感，学为人师，行为世范，做学生健康成长的指导者和引路人。</a:t>
            </a:r>
            <a:endParaRPr lang="zh-CN" altLang="en-US" sz="1800" kern="0" dirty="0">
              <a:solidFill>
                <a:prstClr val="black"/>
              </a:solidFill>
              <a:latin typeface="Calibri" panose="020F0502020204030204"/>
              <a:ea typeface="宋体" panose="02010600030101010101" pitchFamily="2" charset="-122"/>
            </a:endParaRPr>
          </a:p>
        </p:txBody>
      </p:sp>
      <p:sp>
        <p:nvSpPr>
          <p:cNvPr id="16" name="矩形 15"/>
          <p:cNvSpPr/>
          <p:nvPr/>
        </p:nvSpPr>
        <p:spPr>
          <a:xfrm>
            <a:off x="5137486" y="4632120"/>
            <a:ext cx="5999073" cy="795185"/>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endParaRPr lang="zh-CN" altLang="en-US" sz="1800" kern="0">
              <a:solidFill>
                <a:prstClr val="white"/>
              </a:solidFill>
              <a:latin typeface="Calibri" panose="020F0502020204030204"/>
              <a:ea typeface="宋体" panose="02010600030101010101" pitchFamily="2" charset="-122"/>
            </a:endParaRPr>
          </a:p>
        </p:txBody>
      </p:sp>
      <p:sp>
        <p:nvSpPr>
          <p:cNvPr id="17" name="矩形 16"/>
          <p:cNvSpPr/>
          <p:nvPr/>
        </p:nvSpPr>
        <p:spPr>
          <a:xfrm>
            <a:off x="5173182" y="5623345"/>
            <a:ext cx="5999073" cy="795185"/>
          </a:xfrm>
          <a:prstGeom prst="rect">
            <a:avLst/>
          </a:prstGeom>
          <a:noFill/>
          <a:ln w="12700" cap="flat" cmpd="sng" algn="ctr">
            <a:solidFill>
              <a:sysClr val="windowText" lastClr="000000"/>
            </a:solidFill>
            <a:prstDash val="solid"/>
            <a:miter lim="800000"/>
          </a:ln>
          <a:effectLst/>
        </p:spPr>
        <p:txBody>
          <a:bodyPr rtlCol="0" anchor="ctr"/>
          <a:lstStyle/>
          <a:p>
            <a:pPr algn="ctr" defTabSz="914400">
              <a:defRPr/>
            </a:pPr>
            <a:endParaRPr lang="zh-CN" altLang="en-US" sz="1800" kern="0">
              <a:solidFill>
                <a:prstClr val="white"/>
              </a:solidFill>
              <a:latin typeface="Calibri" panose="020F0502020204030204"/>
              <a:ea typeface="宋体" panose="02010600030101010101" pitchFamily="2" charset="-122"/>
            </a:endParaRPr>
          </a:p>
        </p:txBody>
      </p:sp>
      <p:sp>
        <p:nvSpPr>
          <p:cNvPr id="18" name="矩形 17"/>
          <p:cNvSpPr/>
          <p:nvPr/>
        </p:nvSpPr>
        <p:spPr>
          <a:xfrm>
            <a:off x="5225767" y="4704129"/>
            <a:ext cx="5799754" cy="646331"/>
          </a:xfrm>
          <a:prstGeom prst="rect">
            <a:avLst/>
          </a:prstGeom>
        </p:spPr>
        <p:txBody>
          <a:bodyPr wrap="square">
            <a:spAutoFit/>
          </a:bodyPr>
          <a:lstStyle/>
          <a:p>
            <a:pPr defTabSz="914400">
              <a:defRPr/>
            </a:pPr>
            <a:r>
              <a:rPr lang="zh-CN" altLang="en-US" sz="1800" kern="0" dirty="0">
                <a:solidFill>
                  <a:prstClr val="black"/>
                </a:solidFill>
                <a:latin typeface="Calibri" panose="020F0502020204030204"/>
                <a:ea typeface="微软雅黑" panose="020B0503020204020204" charset="-122"/>
              </a:rPr>
              <a:t>还要牢固树立终身学习理念，不断提高业务能力和教育教学质量。</a:t>
            </a:r>
            <a:endParaRPr lang="zh-CN" altLang="en-US" sz="1800" kern="0" dirty="0">
              <a:solidFill>
                <a:prstClr val="black"/>
              </a:solidFill>
              <a:latin typeface="Calibri" panose="020F0502020204030204"/>
              <a:ea typeface="宋体" panose="02010600030101010101" pitchFamily="2" charset="-122"/>
            </a:endParaRPr>
          </a:p>
        </p:txBody>
      </p:sp>
      <p:sp>
        <p:nvSpPr>
          <p:cNvPr id="19" name="矩形 18"/>
          <p:cNvSpPr/>
          <p:nvPr/>
        </p:nvSpPr>
        <p:spPr>
          <a:xfrm>
            <a:off x="5318480" y="5839241"/>
            <a:ext cx="5707039" cy="400110"/>
          </a:xfrm>
          <a:prstGeom prst="rect">
            <a:avLst/>
          </a:prstGeom>
        </p:spPr>
        <p:txBody>
          <a:bodyPr wrap="square">
            <a:spAutoFit/>
          </a:bodyPr>
          <a:lstStyle/>
          <a:p>
            <a:pPr defTabSz="914400">
              <a:defRPr/>
            </a:pPr>
            <a:r>
              <a:rPr lang="zh-CN" altLang="en-US" sz="2000" kern="0" dirty="0">
                <a:solidFill>
                  <a:prstClr val="black"/>
                </a:solidFill>
                <a:latin typeface="Calibri" panose="020F0502020204030204"/>
                <a:ea typeface="微软雅黑" panose="020B0503020204020204" charset="-122"/>
              </a:rPr>
              <a:t>牢固树立改革创新意识，踊跃投身教育创新实践。</a:t>
            </a:r>
            <a:endParaRPr lang="zh-CN" altLang="en-US" sz="2000" kern="0" dirty="0">
              <a:solidFill>
                <a:prstClr val="black"/>
              </a:solidFill>
              <a:latin typeface="Calibri" panose="020F0502020204030204"/>
              <a:ea typeface="宋体" panose="02010600030101010101" pitchFamily="2" charset="-122"/>
            </a:endParaRPr>
          </a:p>
        </p:txBody>
      </p:sp>
      <p:sp>
        <p:nvSpPr>
          <p:cNvPr id="20" name="圆角矩形 19"/>
          <p:cNvSpPr/>
          <p:nvPr/>
        </p:nvSpPr>
        <p:spPr>
          <a:xfrm>
            <a:off x="1123950" y="3764465"/>
            <a:ext cx="2286000" cy="2256472"/>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sz="3600" b="1" kern="0" dirty="0">
                <a:solidFill>
                  <a:prstClr val="white"/>
                </a:solidFill>
                <a:latin typeface="Calibri" panose="020F0502020204030204"/>
                <a:ea typeface="微软雅黑" panose="020B0503020204020204" charset="-122"/>
              </a:rPr>
              <a:t>三</a:t>
            </a:r>
            <a:r>
              <a:rPr lang="zh-CN" altLang="en-US" sz="3600" b="1" kern="0" dirty="0" smtClean="0">
                <a:solidFill>
                  <a:prstClr val="white"/>
                </a:solidFill>
                <a:latin typeface="Calibri" panose="020F0502020204030204"/>
                <a:ea typeface="微软雅黑" panose="020B0503020204020204" charset="-122"/>
              </a:rPr>
              <a:t>个</a:t>
            </a:r>
            <a:endParaRPr lang="en-US" altLang="zh-CN" sz="3600" b="1" kern="0" dirty="0" smtClean="0">
              <a:solidFill>
                <a:prstClr val="white"/>
              </a:solidFill>
              <a:latin typeface="Calibri" panose="020F0502020204030204"/>
              <a:ea typeface="微软雅黑" panose="020B0503020204020204" charset="-122"/>
            </a:endParaRPr>
          </a:p>
          <a:p>
            <a:pPr algn="ctr" defTabSz="914400">
              <a:defRPr/>
            </a:pPr>
            <a:r>
              <a:rPr lang="zh-CN" altLang="en-US" sz="3600" b="1" kern="0" dirty="0" smtClean="0">
                <a:solidFill>
                  <a:prstClr val="white"/>
                </a:solidFill>
                <a:latin typeface="Calibri" panose="020F0502020204030204"/>
                <a:ea typeface="微软雅黑" panose="020B0503020204020204" charset="-122"/>
              </a:rPr>
              <a:t>牢固</a:t>
            </a:r>
            <a:r>
              <a:rPr lang="zh-CN" altLang="en-US" sz="3600" b="1" kern="0" dirty="0">
                <a:solidFill>
                  <a:prstClr val="white"/>
                </a:solidFill>
                <a:latin typeface="Calibri" panose="020F0502020204030204"/>
                <a:ea typeface="微软雅黑" panose="020B0503020204020204" charset="-122"/>
              </a:rPr>
              <a:t>树立</a:t>
            </a:r>
            <a:endParaRPr lang="zh-CN" altLang="en-US" sz="4000" b="1" kern="0" dirty="0">
              <a:solidFill>
                <a:prstClr val="white"/>
              </a:solidFill>
              <a:latin typeface="Calibri" panose="020F0502020204030204"/>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4663"/>
    </mc:Choice>
    <mc:Fallback>
      <p:transition spd="slow" advTm="2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P spid="7" grpId="0" animBg="1"/>
      <p:bldP spid="8" grpId="0" animBg="1"/>
      <p:bldP spid="13" grpId="0" animBg="1"/>
      <p:bldP spid="14" grpId="0" animBg="1"/>
      <p:bldP spid="15" grpId="0"/>
      <p:bldP spid="16" grpId="0" animBg="1"/>
      <p:bldP spid="17" grpId="0" animBg="1"/>
      <p:bldP spid="18" grpId="0"/>
      <p:bldP spid="19"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0300" y="1663700"/>
            <a:ext cx="10017311" cy="1765300"/>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latin typeface="Arial" panose="020B0604020202020204"/>
              <a:ea typeface="微软雅黑" panose="020B0503020204020204" charset="-122"/>
              <a:cs typeface="+mn-ea"/>
              <a:sym typeface="+mn-lt"/>
            </a:endParaRPr>
          </a:p>
        </p:txBody>
      </p:sp>
      <p:sp>
        <p:nvSpPr>
          <p:cNvPr id="3" name="矩形 2"/>
          <p:cNvSpPr>
            <a:spLocks noChangeArrowheads="1"/>
          </p:cNvSpPr>
          <p:nvPr/>
        </p:nvSpPr>
        <p:spPr bwMode="auto">
          <a:xfrm>
            <a:off x="1335454" y="1904298"/>
            <a:ext cx="971354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400" eaLnBrk="1" fontAlgn="base" hangingPunct="1">
              <a:lnSpc>
                <a:spcPct val="150000"/>
              </a:lnSpc>
              <a:spcBef>
                <a:spcPct val="0"/>
              </a:spcBef>
              <a:spcAft>
                <a:spcPct val="0"/>
              </a:spcAft>
            </a:pPr>
            <a:r>
              <a:rPr lang="zh-CN" altLang="en-US" sz="1800" dirty="0">
                <a:solidFill>
                  <a:srgbClr val="000000"/>
                </a:solidFill>
                <a:latin typeface="Arial" panose="020B0604020202020204"/>
                <a:ea typeface="微软雅黑" panose="020B0503020204020204" charset="-122"/>
                <a:cs typeface="+mn-ea"/>
                <a:sym typeface="+mn-lt"/>
              </a:rPr>
              <a:t>在“三个牢固树立”的基础上，习近平同北京师范大学师生代表座谈时再次对全国广大</a:t>
            </a:r>
            <a:r>
              <a:rPr lang="zh-CN" altLang="en-US" sz="1800" dirty="0" smtClean="0">
                <a:solidFill>
                  <a:srgbClr val="000000"/>
                </a:solidFill>
                <a:latin typeface="Arial" panose="020B0604020202020204"/>
                <a:ea typeface="微软雅黑" panose="020B0503020204020204" charset="-122"/>
                <a:cs typeface="+mn-ea"/>
                <a:sym typeface="+mn-lt"/>
              </a:rPr>
              <a:t>教师提出“四个有”好老师的</a:t>
            </a:r>
            <a:r>
              <a:rPr lang="zh-CN" altLang="en-US" sz="1800" dirty="0">
                <a:solidFill>
                  <a:srgbClr val="000000"/>
                </a:solidFill>
                <a:latin typeface="Arial" panose="020B0604020202020204"/>
                <a:ea typeface="微软雅黑" panose="020B0503020204020204" charset="-122"/>
                <a:cs typeface="+mn-ea"/>
                <a:sym typeface="+mn-lt"/>
              </a:rPr>
              <a:t>标准，为发展具有中国特色、世界水平的现代教育，培养社会主义事业建设者和接班人作出更大贡献。</a:t>
            </a:r>
            <a:endParaRPr lang="zh-CN" altLang="en-US" sz="1800" b="1" dirty="0">
              <a:solidFill>
                <a:srgbClr val="C00000"/>
              </a:solidFill>
              <a:latin typeface="Arial" panose="020B0604020202020204"/>
              <a:ea typeface="微软雅黑" panose="020B0503020204020204" charset="-122"/>
              <a:cs typeface="+mn-ea"/>
              <a:sym typeface="+mn-lt"/>
            </a:endParaRPr>
          </a:p>
        </p:txBody>
      </p:sp>
      <p:sp>
        <p:nvSpPr>
          <p:cNvPr id="4" name="圆角矩形 3"/>
          <p:cNvSpPr/>
          <p:nvPr/>
        </p:nvSpPr>
        <p:spPr>
          <a:xfrm>
            <a:off x="1335454" y="3848100"/>
            <a:ext cx="2286000" cy="2409187"/>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sz="4000" b="1" kern="0" dirty="0">
                <a:solidFill>
                  <a:prstClr val="white"/>
                </a:solidFill>
                <a:latin typeface="Calibri" panose="020F0502020204030204"/>
                <a:ea typeface="微软雅黑" panose="020B0503020204020204" charset="-122"/>
              </a:rPr>
              <a:t>四个</a:t>
            </a:r>
            <a:r>
              <a:rPr lang="zh-CN" altLang="en-US" sz="4000" b="1" kern="0" dirty="0" smtClean="0">
                <a:solidFill>
                  <a:prstClr val="white"/>
                </a:solidFill>
                <a:latin typeface="Calibri" panose="020F0502020204030204"/>
                <a:ea typeface="微软雅黑" panose="020B0503020204020204" charset="-122"/>
              </a:rPr>
              <a:t>有</a:t>
            </a:r>
            <a:endParaRPr lang="en-US" altLang="zh-CN" sz="4000" b="1" kern="0" dirty="0" smtClean="0">
              <a:solidFill>
                <a:prstClr val="white"/>
              </a:solidFill>
              <a:latin typeface="Calibri" panose="020F0502020204030204"/>
              <a:ea typeface="微软雅黑" panose="020B0503020204020204" charset="-122"/>
            </a:endParaRPr>
          </a:p>
          <a:p>
            <a:pPr algn="ctr" defTabSz="914400">
              <a:defRPr/>
            </a:pPr>
            <a:r>
              <a:rPr lang="zh-CN" altLang="en-US" sz="2800" b="1" kern="0" dirty="0">
                <a:solidFill>
                  <a:prstClr val="white"/>
                </a:solidFill>
                <a:latin typeface="Calibri" panose="020F0502020204030204"/>
                <a:ea typeface="微软雅黑" panose="020B0503020204020204" charset="-122"/>
              </a:rPr>
              <a:t>好</a:t>
            </a:r>
            <a:r>
              <a:rPr lang="zh-CN" altLang="en-US" sz="2800" b="1" kern="0" dirty="0" smtClean="0">
                <a:solidFill>
                  <a:prstClr val="white"/>
                </a:solidFill>
                <a:latin typeface="Calibri" panose="020F0502020204030204"/>
                <a:ea typeface="微软雅黑" panose="020B0503020204020204" charset="-122"/>
              </a:rPr>
              <a:t>老师标准</a:t>
            </a:r>
            <a:endParaRPr lang="zh-CN" altLang="en-US" sz="2800" b="1" kern="0" dirty="0">
              <a:solidFill>
                <a:prstClr val="white"/>
              </a:solidFill>
              <a:latin typeface="Calibri" panose="020F0502020204030204"/>
              <a:ea typeface="微软雅黑" panose="020B0503020204020204" charset="-122"/>
            </a:endParaRPr>
          </a:p>
        </p:txBody>
      </p:sp>
      <p:sp>
        <p:nvSpPr>
          <p:cNvPr id="5" name="左大括号 4"/>
          <p:cNvSpPr/>
          <p:nvPr/>
        </p:nvSpPr>
        <p:spPr>
          <a:xfrm>
            <a:off x="4088178" y="3947902"/>
            <a:ext cx="610822" cy="2214533"/>
          </a:xfrm>
          <a:prstGeom prst="leftBrace">
            <a:avLst/>
          </a:prstGeom>
          <a:noFill/>
          <a:ln w="38100" cap="flat" cmpd="sng" algn="ctr">
            <a:solidFill>
              <a:sysClr val="windowText" lastClr="000000"/>
            </a:solidFill>
            <a:prstDash val="solid"/>
            <a:miter lim="800000"/>
          </a:ln>
          <a:effectLst/>
        </p:spPr>
        <p:txBody>
          <a:bodyPr rtlCol="0" anchor="ctr"/>
          <a:lstStyle/>
          <a:p>
            <a:pPr algn="ctr" defTabSz="914400">
              <a:defRPr/>
            </a:pPr>
            <a:endParaRPr lang="zh-CN" altLang="en-US" sz="1800" kern="0">
              <a:solidFill>
                <a:prstClr val="black"/>
              </a:solidFill>
              <a:latin typeface="Calibri" panose="020F0502020204030204"/>
              <a:ea typeface="宋体" panose="02010600030101010101" pitchFamily="2" charset="-122"/>
            </a:endParaRPr>
          </a:p>
        </p:txBody>
      </p:sp>
      <p:sp>
        <p:nvSpPr>
          <p:cNvPr id="6" name="矩形 5"/>
          <p:cNvSpPr/>
          <p:nvPr/>
        </p:nvSpPr>
        <p:spPr>
          <a:xfrm>
            <a:off x="4897059" y="3708697"/>
            <a:ext cx="626220" cy="635084"/>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sz="2600" b="1" kern="0" dirty="0">
                <a:solidFill>
                  <a:prstClr val="white"/>
                </a:solidFill>
                <a:latin typeface="微软雅黑" panose="020B0503020204020204" charset="-122"/>
                <a:ea typeface="微软雅黑" panose="020B0503020204020204" charset="-122"/>
              </a:rPr>
              <a:t>有</a:t>
            </a:r>
            <a:endParaRPr lang="zh-CN" altLang="en-US" sz="2600" b="1" kern="0" dirty="0">
              <a:solidFill>
                <a:prstClr val="white"/>
              </a:solidFill>
              <a:latin typeface="微软雅黑" panose="020B0503020204020204" charset="-122"/>
              <a:ea typeface="微软雅黑" panose="020B0503020204020204" charset="-122"/>
            </a:endParaRPr>
          </a:p>
        </p:txBody>
      </p:sp>
      <p:sp>
        <p:nvSpPr>
          <p:cNvPr id="7" name="矩形 6"/>
          <p:cNvSpPr/>
          <p:nvPr/>
        </p:nvSpPr>
        <p:spPr>
          <a:xfrm>
            <a:off x="4897059" y="4420762"/>
            <a:ext cx="626220" cy="635084"/>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sz="2600" b="1" kern="0" dirty="0">
                <a:solidFill>
                  <a:prstClr val="white"/>
                </a:solidFill>
                <a:latin typeface="微软雅黑" panose="020B0503020204020204" charset="-122"/>
                <a:ea typeface="微软雅黑" panose="020B0503020204020204" charset="-122"/>
              </a:rPr>
              <a:t>有</a:t>
            </a:r>
            <a:endParaRPr lang="zh-CN" altLang="en-US" sz="2600" b="1" kern="0" dirty="0">
              <a:solidFill>
                <a:prstClr val="white"/>
              </a:solidFill>
              <a:latin typeface="微软雅黑" panose="020B0503020204020204" charset="-122"/>
              <a:ea typeface="微软雅黑" panose="020B0503020204020204" charset="-122"/>
            </a:endParaRPr>
          </a:p>
        </p:txBody>
      </p:sp>
      <p:sp>
        <p:nvSpPr>
          <p:cNvPr id="8" name="矩形 7"/>
          <p:cNvSpPr/>
          <p:nvPr/>
        </p:nvSpPr>
        <p:spPr>
          <a:xfrm>
            <a:off x="4897059" y="5132827"/>
            <a:ext cx="626220" cy="635084"/>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sz="2600" b="1" kern="0" dirty="0">
                <a:solidFill>
                  <a:prstClr val="white"/>
                </a:solidFill>
                <a:latin typeface="微软雅黑" panose="020B0503020204020204" charset="-122"/>
                <a:ea typeface="微软雅黑" panose="020B0503020204020204" charset="-122"/>
              </a:rPr>
              <a:t>有</a:t>
            </a:r>
            <a:endParaRPr lang="zh-CN" altLang="en-US" sz="2600" b="1" kern="0" dirty="0">
              <a:solidFill>
                <a:prstClr val="white"/>
              </a:solidFill>
              <a:latin typeface="微软雅黑" panose="020B0503020204020204" charset="-122"/>
              <a:ea typeface="微软雅黑" panose="020B0503020204020204" charset="-122"/>
            </a:endParaRPr>
          </a:p>
        </p:txBody>
      </p:sp>
      <p:sp>
        <p:nvSpPr>
          <p:cNvPr id="9" name="矩形 8"/>
          <p:cNvSpPr/>
          <p:nvPr/>
        </p:nvSpPr>
        <p:spPr>
          <a:xfrm>
            <a:off x="4897059" y="5844893"/>
            <a:ext cx="626220" cy="635084"/>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sz="2600" b="1" kern="0" dirty="0">
                <a:solidFill>
                  <a:prstClr val="white"/>
                </a:solidFill>
                <a:latin typeface="微软雅黑" panose="020B0503020204020204" charset="-122"/>
                <a:ea typeface="微软雅黑" panose="020B0503020204020204" charset="-122"/>
              </a:rPr>
              <a:t>有</a:t>
            </a:r>
            <a:endParaRPr lang="zh-CN" altLang="en-US" sz="2600" b="1" kern="0" dirty="0">
              <a:solidFill>
                <a:prstClr val="white"/>
              </a:solidFill>
              <a:latin typeface="微软雅黑" panose="020B0503020204020204" charset="-122"/>
              <a:ea typeface="微软雅黑" panose="020B0503020204020204" charset="-122"/>
            </a:endParaRPr>
          </a:p>
        </p:txBody>
      </p:sp>
      <p:sp>
        <p:nvSpPr>
          <p:cNvPr id="12" name="矩形 11"/>
          <p:cNvSpPr/>
          <p:nvPr/>
        </p:nvSpPr>
        <p:spPr>
          <a:xfrm>
            <a:off x="5602654" y="3708697"/>
            <a:ext cx="2673350" cy="635084"/>
          </a:xfrm>
          <a:prstGeom prst="rect">
            <a:avLst/>
          </a:prstGeom>
          <a:noFill/>
          <a:ln w="12700" cap="flat" cmpd="sng" algn="ctr">
            <a:solidFill>
              <a:srgbClr val="C00000"/>
            </a:solidFill>
            <a:prstDash val="solid"/>
            <a:miter lim="800000"/>
          </a:ln>
          <a:effectLst/>
        </p:spPr>
        <p:txBody>
          <a:bodyPr rtlCol="0" anchor="ctr"/>
          <a:lstStyle/>
          <a:p>
            <a:pPr algn="ctr" defTabSz="914400">
              <a:defRPr/>
            </a:pPr>
            <a:r>
              <a:rPr lang="zh-CN" altLang="en-US" sz="2600" b="1" kern="0" dirty="0">
                <a:solidFill>
                  <a:srgbClr val="C00000"/>
                </a:solidFill>
                <a:latin typeface="微软雅黑" panose="020B0503020204020204" charset="-122"/>
                <a:ea typeface="微软雅黑" panose="020B0503020204020204" charset="-122"/>
              </a:rPr>
              <a:t>理想信念</a:t>
            </a:r>
            <a:endParaRPr lang="zh-CN" altLang="en-US" sz="2600" b="1" kern="0" dirty="0">
              <a:solidFill>
                <a:srgbClr val="C00000"/>
              </a:solidFill>
              <a:latin typeface="微软雅黑" panose="020B0503020204020204" charset="-122"/>
              <a:ea typeface="微软雅黑" panose="020B0503020204020204" charset="-122"/>
            </a:endParaRPr>
          </a:p>
        </p:txBody>
      </p:sp>
      <p:sp>
        <p:nvSpPr>
          <p:cNvPr id="13" name="矩形 12"/>
          <p:cNvSpPr/>
          <p:nvPr/>
        </p:nvSpPr>
        <p:spPr>
          <a:xfrm>
            <a:off x="5602654" y="4420762"/>
            <a:ext cx="2673350" cy="635084"/>
          </a:xfrm>
          <a:prstGeom prst="rect">
            <a:avLst/>
          </a:prstGeom>
          <a:noFill/>
          <a:ln w="12700" cap="flat" cmpd="sng" algn="ctr">
            <a:solidFill>
              <a:srgbClr val="C00000"/>
            </a:solidFill>
            <a:prstDash val="solid"/>
            <a:miter lim="800000"/>
          </a:ln>
          <a:effectLst/>
        </p:spPr>
        <p:txBody>
          <a:bodyPr rtlCol="0" anchor="ctr"/>
          <a:lstStyle/>
          <a:p>
            <a:pPr algn="ctr" defTabSz="914400">
              <a:defRPr/>
            </a:pPr>
            <a:r>
              <a:rPr lang="zh-CN" altLang="en-US" sz="2600" b="1" kern="0" dirty="0">
                <a:solidFill>
                  <a:srgbClr val="C00000"/>
                </a:solidFill>
                <a:latin typeface="微软雅黑" panose="020B0503020204020204" charset="-122"/>
                <a:ea typeface="微软雅黑" panose="020B0503020204020204" charset="-122"/>
              </a:rPr>
              <a:t>道德情操</a:t>
            </a:r>
            <a:endParaRPr lang="zh-CN" altLang="en-US" sz="2600" b="1" kern="0" dirty="0">
              <a:solidFill>
                <a:srgbClr val="C00000"/>
              </a:solidFill>
              <a:latin typeface="微软雅黑" panose="020B0503020204020204" charset="-122"/>
              <a:ea typeface="微软雅黑" panose="020B0503020204020204" charset="-122"/>
            </a:endParaRPr>
          </a:p>
        </p:txBody>
      </p:sp>
      <p:sp>
        <p:nvSpPr>
          <p:cNvPr id="14" name="矩形 13"/>
          <p:cNvSpPr/>
          <p:nvPr/>
        </p:nvSpPr>
        <p:spPr>
          <a:xfrm>
            <a:off x="5602654" y="5132827"/>
            <a:ext cx="2673350" cy="635084"/>
          </a:xfrm>
          <a:prstGeom prst="rect">
            <a:avLst/>
          </a:prstGeom>
          <a:noFill/>
          <a:ln w="12700" cap="flat" cmpd="sng" algn="ctr">
            <a:solidFill>
              <a:srgbClr val="C00000"/>
            </a:solidFill>
            <a:prstDash val="solid"/>
            <a:miter lim="800000"/>
          </a:ln>
          <a:effectLst/>
        </p:spPr>
        <p:txBody>
          <a:bodyPr rtlCol="0" anchor="ctr"/>
          <a:lstStyle/>
          <a:p>
            <a:pPr algn="ctr" defTabSz="914400">
              <a:defRPr/>
            </a:pPr>
            <a:r>
              <a:rPr lang="zh-CN" altLang="en-US" sz="2600" b="1" kern="0" dirty="0">
                <a:solidFill>
                  <a:srgbClr val="C00000"/>
                </a:solidFill>
                <a:latin typeface="微软雅黑" panose="020B0503020204020204" charset="-122"/>
                <a:ea typeface="微软雅黑" panose="020B0503020204020204" charset="-122"/>
              </a:rPr>
              <a:t>扎实知识</a:t>
            </a:r>
            <a:endParaRPr lang="zh-CN" altLang="en-US" sz="2600" b="1" kern="0" dirty="0">
              <a:solidFill>
                <a:srgbClr val="C00000"/>
              </a:solidFill>
              <a:latin typeface="微软雅黑" panose="020B0503020204020204" charset="-122"/>
              <a:ea typeface="微软雅黑" panose="020B0503020204020204" charset="-122"/>
            </a:endParaRPr>
          </a:p>
        </p:txBody>
      </p:sp>
      <p:sp>
        <p:nvSpPr>
          <p:cNvPr id="15" name="矩形 14"/>
          <p:cNvSpPr/>
          <p:nvPr/>
        </p:nvSpPr>
        <p:spPr>
          <a:xfrm>
            <a:off x="5602654" y="5844893"/>
            <a:ext cx="2673350" cy="635084"/>
          </a:xfrm>
          <a:prstGeom prst="rect">
            <a:avLst/>
          </a:prstGeom>
          <a:noFill/>
          <a:ln w="12700" cap="flat" cmpd="sng" algn="ctr">
            <a:solidFill>
              <a:srgbClr val="C00000"/>
            </a:solidFill>
            <a:prstDash val="solid"/>
            <a:miter lim="800000"/>
          </a:ln>
          <a:effectLst/>
        </p:spPr>
        <p:txBody>
          <a:bodyPr rtlCol="0" anchor="ctr"/>
          <a:lstStyle/>
          <a:p>
            <a:pPr algn="ctr" defTabSz="914400">
              <a:defRPr/>
            </a:pPr>
            <a:r>
              <a:rPr lang="zh-CN" altLang="en-US" sz="2600" b="1" kern="0" dirty="0">
                <a:solidFill>
                  <a:srgbClr val="C00000"/>
                </a:solidFill>
                <a:latin typeface="微软雅黑" panose="020B0503020204020204" charset="-122"/>
                <a:ea typeface="微软雅黑" panose="020B0503020204020204" charset="-122"/>
              </a:rPr>
              <a:t>仁爱之心</a:t>
            </a:r>
            <a:endParaRPr lang="zh-CN" altLang="en-US" sz="2600" b="1" kern="0" dirty="0">
              <a:solidFill>
                <a:srgbClr val="C00000"/>
              </a:solidFill>
              <a:latin typeface="微软雅黑" panose="020B0503020204020204" charset="-122"/>
              <a:ea typeface="微软雅黑" panose="020B0503020204020204" charset="-122"/>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58199" y="3708697"/>
            <a:ext cx="2704981" cy="2771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02"/>
    </mc:Choice>
    <mc:Fallback>
      <p:transition spd="slow" advTm="402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535763"/>
            <a:ext cx="12195175" cy="1532513"/>
            <a:chOff x="2971801" y="1379939"/>
            <a:chExt cx="6050856" cy="1217688"/>
          </a:xfrm>
        </p:grpSpPr>
        <p:sp>
          <p:nvSpPr>
            <p:cNvPr id="9" name="矩形: 圆角 6"/>
            <p:cNvSpPr/>
            <p:nvPr/>
          </p:nvSpPr>
          <p:spPr>
            <a:xfrm>
              <a:off x="2971801" y="1379939"/>
              <a:ext cx="6050856" cy="1217688"/>
            </a:xfrm>
            <a:prstGeom prst="roundRect">
              <a:avLst>
                <a:gd name="adj" fmla="val 0"/>
              </a:avLst>
            </a:prstGeom>
            <a:solidFill>
              <a:srgbClr val="C00000"/>
            </a:solidFill>
            <a:ln w="25400" cap="flat" cmpd="sng" algn="ctr">
              <a:noFill/>
              <a:prstDash val="solid"/>
            </a:ln>
            <a:effectLst/>
          </p:spPr>
          <p:txBody>
            <a:bodyPr rtlCol="0" anchor="ctr"/>
            <a:lstStyle/>
            <a:p>
              <a:pPr algn="ctr" defTabSz="914400">
                <a:defRPr/>
              </a:pPr>
              <a:endParaRPr lang="zh-CN" altLang="en-US" sz="1800" kern="0">
                <a:solidFill>
                  <a:srgbClr val="FFFFFF"/>
                </a:solidFill>
                <a:latin typeface="Calibri" panose="020F0502020204030204"/>
                <a:ea typeface="宋体" panose="02010600030101010101" pitchFamily="2" charset="-122"/>
              </a:endParaRPr>
            </a:p>
          </p:txBody>
        </p:sp>
        <p:sp>
          <p:nvSpPr>
            <p:cNvPr id="10" name="矩形 9"/>
            <p:cNvSpPr/>
            <p:nvPr/>
          </p:nvSpPr>
          <p:spPr>
            <a:xfrm>
              <a:off x="3225465" y="1621958"/>
              <a:ext cx="5430139" cy="733650"/>
            </a:xfrm>
            <a:prstGeom prst="rect">
              <a:avLst/>
            </a:prstGeom>
          </p:spPr>
          <p:txBody>
            <a:bodyPr wrap="square">
              <a:spAutoFit/>
            </a:bodyPr>
            <a:lstStyle/>
            <a:p>
              <a:pPr algn="ctr" defTabSz="914400"/>
              <a:r>
                <a:rPr lang="zh-CN" altLang="en-US" sz="5400" b="1" kern="0" dirty="0">
                  <a:solidFill>
                    <a:srgbClr val="FFFAE3"/>
                  </a:solidFill>
                  <a:latin typeface="微软雅黑" panose="020B0503020204020204" charset="-122"/>
                  <a:ea typeface="微软雅黑" panose="020B0503020204020204" charset="-122"/>
                </a:rPr>
                <a:t>提高队伍素质 让尊师重教蔚然成风</a:t>
              </a:r>
              <a:endParaRPr lang="zh-CN" altLang="en-US" sz="5400" b="1" kern="0" dirty="0" smtClean="0">
                <a:solidFill>
                  <a:srgbClr val="FFFAE3"/>
                </a:solidFill>
                <a:latin typeface="Arial" panose="020B0604020202020204"/>
                <a:ea typeface="微软雅黑" panose="020B0503020204020204" charset="-122"/>
              </a:endParaRPr>
            </a:p>
          </p:txBody>
        </p:sp>
      </p:gr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05625" y="1586584"/>
            <a:ext cx="1792076" cy="1785980"/>
          </a:xfrm>
          <a:prstGeom prst="rect">
            <a:avLst/>
          </a:prstGeom>
        </p:spPr>
      </p:pic>
      <p:sp>
        <p:nvSpPr>
          <p:cNvPr id="18" name="矩形 17"/>
          <p:cNvSpPr/>
          <p:nvPr/>
        </p:nvSpPr>
        <p:spPr>
          <a:xfrm>
            <a:off x="4786603" y="2136842"/>
            <a:ext cx="4416594" cy="1107996"/>
          </a:xfrm>
          <a:prstGeom prst="rect">
            <a:avLst/>
          </a:prstGeom>
        </p:spPr>
        <p:txBody>
          <a:bodyPr wrap="none">
            <a:spAutoFit/>
          </a:bodyPr>
          <a:lstStyle/>
          <a:p>
            <a:pPr algn="ctr" defTabSz="457200"/>
            <a:r>
              <a:rPr lang="zh-CN" altLang="en-US" sz="6600" b="1" dirty="0">
                <a:solidFill>
                  <a:srgbClr val="C6252A"/>
                </a:solidFill>
                <a:latin typeface="微软雅黑" panose="020B0503020204020204" charset="-122"/>
                <a:ea typeface="微软雅黑" panose="020B0503020204020204" charset="-122"/>
              </a:rPr>
              <a:t>教师之发展</a:t>
            </a:r>
            <a:endParaRPr lang="en-US" altLang="zh-CN" sz="6600" b="1" dirty="0" smtClean="0">
              <a:solidFill>
                <a:srgbClr val="C6252A"/>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599"/>
    </mc:Choice>
    <mc:Fallback>
      <p:transition spd="slow" advTm="65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78529" y="1852407"/>
            <a:ext cx="1179542" cy="1731318"/>
            <a:chOff x="916743" y="1342594"/>
            <a:chExt cx="940561" cy="1363412"/>
          </a:xfrm>
        </p:grpSpPr>
        <p:sp>
          <p:nvSpPr>
            <p:cNvPr id="24" name="TextBox 26"/>
            <p:cNvSpPr txBox="1"/>
            <p:nvPr/>
          </p:nvSpPr>
          <p:spPr>
            <a:xfrm>
              <a:off x="916743" y="1342594"/>
              <a:ext cx="801653" cy="1303467"/>
            </a:xfrm>
            <a:prstGeom prst="rect">
              <a:avLst/>
            </a:prstGeom>
            <a:noFill/>
          </p:spPr>
          <p:txBody>
            <a:bodyPr vert="eaVert" wrap="none" rtlCol="0">
              <a:spAutoFit/>
            </a:bodyPr>
            <a:lstStyle/>
            <a:p>
              <a:r>
                <a:rPr lang="zh-CN" altLang="en-US" sz="5335" b="1" spc="756" dirty="0">
                  <a:solidFill>
                    <a:srgbClr val="C00000"/>
                  </a:solidFill>
                  <a:latin typeface="微软雅黑" panose="020B0503020204020204" charset="-122"/>
                  <a:ea typeface="微软雅黑" panose="020B0503020204020204" charset="-122"/>
                  <a:cs typeface="+mn-ea"/>
                  <a:sym typeface="+mn-lt"/>
                </a:rPr>
                <a:t>目录</a:t>
              </a:r>
              <a:endParaRPr lang="zh-CN" altLang="en-US" sz="7200" b="1" spc="756" dirty="0">
                <a:solidFill>
                  <a:srgbClr val="C00000"/>
                </a:solidFill>
                <a:latin typeface="微软雅黑" panose="020B0503020204020204" charset="-122"/>
                <a:ea typeface="微软雅黑" panose="020B0503020204020204" charset="-122"/>
                <a:cs typeface="+mn-ea"/>
                <a:sym typeface="+mn-lt"/>
              </a:endParaRPr>
            </a:p>
          </p:txBody>
        </p:sp>
        <p:sp>
          <p:nvSpPr>
            <p:cNvPr id="25" name="TextBox 27"/>
            <p:cNvSpPr txBox="1"/>
            <p:nvPr/>
          </p:nvSpPr>
          <p:spPr>
            <a:xfrm>
              <a:off x="1513717" y="2065886"/>
              <a:ext cx="343587" cy="640120"/>
            </a:xfrm>
            <a:prstGeom prst="rect">
              <a:avLst/>
            </a:prstGeom>
            <a:noFill/>
          </p:spPr>
          <p:txBody>
            <a:bodyPr vert="eaVert" wrap="none" rtlCol="0">
              <a:spAutoFit/>
            </a:bodyPr>
            <a:lstStyle/>
            <a:p>
              <a:r>
                <a:rPr lang="en-US" altLang="zh-CN" sz="1600" b="1" spc="-189" dirty="0">
                  <a:solidFill>
                    <a:srgbClr val="C00000"/>
                  </a:solidFill>
                  <a:cs typeface="+mn-ea"/>
                  <a:sym typeface="+mn-lt"/>
                </a:rPr>
                <a:t>CONTENTS</a:t>
              </a:r>
              <a:endParaRPr lang="zh-CN" altLang="en-US" sz="1600" b="1" spc="-189" dirty="0">
                <a:solidFill>
                  <a:srgbClr val="C00000"/>
                </a:solidFill>
                <a:cs typeface="+mn-ea"/>
                <a:sym typeface="+mn-lt"/>
              </a:endParaRPr>
            </a:p>
          </p:txBody>
        </p:sp>
      </p:grpSp>
      <p:sp>
        <p:nvSpPr>
          <p:cNvPr id="26" name="Freeform 29"/>
          <p:cNvSpPr/>
          <p:nvPr/>
        </p:nvSpPr>
        <p:spPr bwMode="auto">
          <a:xfrm>
            <a:off x="1078529" y="509478"/>
            <a:ext cx="1145707" cy="102379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40" tIns="45720" rIns="91440" bIns="45720" numCol="1" anchor="t" anchorCtr="0" compatLnSpc="1"/>
          <a:lstStyle/>
          <a:p>
            <a:endParaRPr lang="zh-CN" altLang="en-US" sz="1800">
              <a:cs typeface="+mn-ea"/>
              <a:sym typeface="+mn-lt"/>
            </a:endParaRPr>
          </a:p>
        </p:txBody>
      </p:sp>
      <p:sp>
        <p:nvSpPr>
          <p:cNvPr id="75" name="矩形: 圆角 24"/>
          <p:cNvSpPr/>
          <p:nvPr/>
        </p:nvSpPr>
        <p:spPr>
          <a:xfrm>
            <a:off x="3673448" y="1150292"/>
            <a:ext cx="5449463" cy="702115"/>
          </a:xfrm>
          <a:prstGeom prst="roundRect">
            <a:avLst/>
          </a:prstGeom>
          <a:solidFill>
            <a:srgbClr val="C00000"/>
          </a:solidFill>
          <a:ln w="12700" cap="flat" cmpd="sng" algn="ctr">
            <a:noFill/>
            <a:prstDash val="solid"/>
            <a:miter lim="800000"/>
          </a:ln>
          <a:effectLst/>
        </p:spPr>
        <p:txBody>
          <a:bodyPr rtlCol="0" anchor="ctr"/>
          <a:lstStyle/>
          <a:p>
            <a:pPr algn="ctr" defTabSz="914400"/>
            <a:r>
              <a:rPr lang="zh-CN" altLang="en-US" b="1" kern="0" dirty="0">
                <a:solidFill>
                  <a:srgbClr val="FDEDAA"/>
                </a:solidFill>
                <a:latin typeface="Arial" panose="020B0604020202020204"/>
                <a:ea typeface="微软雅黑" panose="020B0503020204020204" charset="-122"/>
                <a:cs typeface="+mn-ea"/>
                <a:sym typeface="+mn-lt"/>
              </a:rPr>
              <a:t>会议背景简介</a:t>
            </a:r>
            <a:endParaRPr lang="zh-CN" altLang="en-US" b="1" kern="0" dirty="0">
              <a:solidFill>
                <a:srgbClr val="FDEDAA"/>
              </a:solidFill>
              <a:latin typeface="Arial" panose="020B0604020202020204"/>
              <a:ea typeface="微软雅黑" panose="020B0503020204020204" charset="-122"/>
              <a:cs typeface="+mn-ea"/>
              <a:sym typeface="+mn-lt"/>
            </a:endParaRPr>
          </a:p>
        </p:txBody>
      </p:sp>
      <p:sp>
        <p:nvSpPr>
          <p:cNvPr id="76" name="矩形: 圆角 25"/>
          <p:cNvSpPr/>
          <p:nvPr/>
        </p:nvSpPr>
        <p:spPr>
          <a:xfrm>
            <a:off x="2769807" y="1150292"/>
            <a:ext cx="664473" cy="702115"/>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3600" b="1" kern="0" dirty="0">
                <a:solidFill>
                  <a:srgbClr val="FDEDAA"/>
                </a:solidFill>
                <a:latin typeface="Arial" panose="020B0604020202020204"/>
                <a:ea typeface="微软雅黑" panose="020B0503020204020204" charset="-122"/>
                <a:cs typeface="+mn-ea"/>
                <a:sym typeface="+mn-lt"/>
              </a:rPr>
              <a:t>1</a:t>
            </a:r>
            <a:endParaRPr lang="zh-CN" altLang="en-US" sz="3600" b="1" kern="0" dirty="0">
              <a:solidFill>
                <a:srgbClr val="FDEDAA"/>
              </a:solidFill>
              <a:latin typeface="Arial" panose="020B0604020202020204"/>
              <a:ea typeface="微软雅黑" panose="020B0503020204020204" charset="-122"/>
              <a:cs typeface="+mn-ea"/>
              <a:sym typeface="+mn-lt"/>
            </a:endParaRPr>
          </a:p>
        </p:txBody>
      </p:sp>
      <p:sp>
        <p:nvSpPr>
          <p:cNvPr id="77" name="矩形: 圆角 26"/>
          <p:cNvSpPr/>
          <p:nvPr/>
        </p:nvSpPr>
        <p:spPr>
          <a:xfrm>
            <a:off x="3673448" y="2998236"/>
            <a:ext cx="5449463" cy="702115"/>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b="1" kern="0" dirty="0">
                <a:solidFill>
                  <a:srgbClr val="FDEDAA"/>
                </a:solidFill>
                <a:latin typeface="Arial" panose="020B0604020202020204"/>
                <a:ea typeface="微软雅黑" panose="020B0503020204020204" charset="-122"/>
                <a:cs typeface="+mn-ea"/>
                <a:sym typeface="+mn-lt"/>
              </a:rPr>
              <a:t>习近平心中的“好老师”</a:t>
            </a:r>
            <a:endParaRPr lang="zh-CN" altLang="en-US" b="1" kern="0" dirty="0">
              <a:solidFill>
                <a:srgbClr val="FDEDAA"/>
              </a:solidFill>
              <a:latin typeface="Arial" panose="020B0604020202020204"/>
              <a:ea typeface="微软雅黑" panose="020B0503020204020204" charset="-122"/>
              <a:cs typeface="+mn-ea"/>
              <a:sym typeface="+mn-lt"/>
            </a:endParaRPr>
          </a:p>
        </p:txBody>
      </p:sp>
      <p:sp>
        <p:nvSpPr>
          <p:cNvPr id="78" name="矩形: 圆角 27"/>
          <p:cNvSpPr/>
          <p:nvPr/>
        </p:nvSpPr>
        <p:spPr>
          <a:xfrm>
            <a:off x="2769807" y="2074264"/>
            <a:ext cx="664473" cy="702115"/>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3600" b="1" kern="0" dirty="0">
                <a:solidFill>
                  <a:srgbClr val="FDEDAA"/>
                </a:solidFill>
                <a:latin typeface="Arial" panose="020B0604020202020204"/>
                <a:ea typeface="微软雅黑" panose="020B0503020204020204" charset="-122"/>
                <a:cs typeface="+mn-ea"/>
                <a:sym typeface="+mn-lt"/>
              </a:rPr>
              <a:t>2</a:t>
            </a:r>
            <a:endParaRPr lang="zh-CN" altLang="en-US" sz="3600" b="1" kern="0" dirty="0">
              <a:solidFill>
                <a:srgbClr val="FDEDAA"/>
              </a:solidFill>
              <a:latin typeface="Arial" panose="020B0604020202020204"/>
              <a:ea typeface="微软雅黑" panose="020B0503020204020204" charset="-122"/>
              <a:cs typeface="+mn-ea"/>
              <a:sym typeface="+mn-lt"/>
            </a:endParaRPr>
          </a:p>
        </p:txBody>
      </p:sp>
      <p:sp>
        <p:nvSpPr>
          <p:cNvPr id="79" name="矩形: 圆角 33"/>
          <p:cNvSpPr/>
          <p:nvPr/>
        </p:nvSpPr>
        <p:spPr>
          <a:xfrm>
            <a:off x="2769807" y="2998236"/>
            <a:ext cx="664473" cy="702115"/>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3600" b="1" kern="0" dirty="0">
                <a:solidFill>
                  <a:srgbClr val="FDEDAA"/>
                </a:solidFill>
                <a:latin typeface="Arial" panose="020B0604020202020204"/>
                <a:ea typeface="微软雅黑" panose="020B0503020204020204" charset="-122"/>
                <a:cs typeface="+mn-ea"/>
                <a:sym typeface="+mn-lt"/>
              </a:rPr>
              <a:t>3</a:t>
            </a:r>
            <a:endParaRPr lang="zh-CN" altLang="en-US" sz="3600" b="1" kern="0" dirty="0">
              <a:solidFill>
                <a:srgbClr val="FDEDAA"/>
              </a:solidFill>
              <a:latin typeface="Arial" panose="020B0604020202020204"/>
              <a:ea typeface="微软雅黑" panose="020B0503020204020204" charset="-122"/>
              <a:cs typeface="+mn-ea"/>
              <a:sym typeface="+mn-lt"/>
            </a:endParaRPr>
          </a:p>
        </p:txBody>
      </p:sp>
      <p:sp>
        <p:nvSpPr>
          <p:cNvPr id="80" name="矩形: 圆角 44"/>
          <p:cNvSpPr/>
          <p:nvPr/>
        </p:nvSpPr>
        <p:spPr>
          <a:xfrm>
            <a:off x="3673448" y="2074264"/>
            <a:ext cx="5449463" cy="702115"/>
          </a:xfrm>
          <a:prstGeom prst="roundRect">
            <a:avLst/>
          </a:prstGeom>
          <a:solidFill>
            <a:srgbClr val="C00000"/>
          </a:solidFill>
          <a:ln w="12700" cap="flat" cmpd="sng" algn="ctr">
            <a:noFill/>
            <a:prstDash val="solid"/>
            <a:miter lim="800000"/>
          </a:ln>
          <a:effectLst/>
        </p:spPr>
        <p:txBody>
          <a:bodyPr rtlCol="0" anchor="ctr"/>
          <a:lstStyle/>
          <a:p>
            <a:pPr algn="ctr" defTabSz="914400"/>
            <a:r>
              <a:rPr lang="zh-CN" altLang="en-US" b="1" kern="0" dirty="0">
                <a:solidFill>
                  <a:srgbClr val="FDEDAA"/>
                </a:solidFill>
                <a:latin typeface="Arial" panose="020B0604020202020204"/>
                <a:ea typeface="微软雅黑" panose="020B0503020204020204" charset="-122"/>
                <a:cs typeface="+mn-ea"/>
                <a:sym typeface="+mn-lt"/>
              </a:rPr>
              <a:t>会议主要内容简介</a:t>
            </a:r>
            <a:endParaRPr lang="zh-CN" altLang="en-US" b="1" kern="0" dirty="0">
              <a:solidFill>
                <a:srgbClr val="FDEDAA"/>
              </a:solidFill>
              <a:latin typeface="Arial" panose="020B0604020202020204"/>
              <a:ea typeface="微软雅黑" panose="020B0503020204020204" charset="-122"/>
              <a:cs typeface="+mn-ea"/>
              <a:sym typeface="+mn-lt"/>
            </a:endParaRPr>
          </a:p>
        </p:txBody>
      </p:sp>
      <p:sp>
        <p:nvSpPr>
          <p:cNvPr id="81" name="矩形: 圆角 15"/>
          <p:cNvSpPr/>
          <p:nvPr/>
        </p:nvSpPr>
        <p:spPr>
          <a:xfrm>
            <a:off x="3673448" y="3922208"/>
            <a:ext cx="5449463" cy="702115"/>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b="1" kern="0" dirty="0">
                <a:solidFill>
                  <a:srgbClr val="FDEDAA"/>
                </a:solidFill>
                <a:latin typeface="Arial" panose="020B0604020202020204"/>
                <a:ea typeface="微软雅黑" panose="020B0503020204020204" charset="-122"/>
                <a:cs typeface="+mn-ea"/>
                <a:sym typeface="+mn-lt"/>
              </a:rPr>
              <a:t>习近平谈教育发展的金句</a:t>
            </a:r>
            <a:endParaRPr lang="zh-CN" altLang="en-US" b="1" kern="0" dirty="0">
              <a:solidFill>
                <a:srgbClr val="FDEDAA"/>
              </a:solidFill>
              <a:latin typeface="Arial" panose="020B0604020202020204"/>
              <a:ea typeface="微软雅黑" panose="020B0503020204020204" charset="-122"/>
              <a:cs typeface="+mn-ea"/>
              <a:sym typeface="+mn-lt"/>
            </a:endParaRPr>
          </a:p>
        </p:txBody>
      </p:sp>
      <p:sp>
        <p:nvSpPr>
          <p:cNvPr id="82" name="矩形: 圆角 16"/>
          <p:cNvSpPr/>
          <p:nvPr/>
        </p:nvSpPr>
        <p:spPr>
          <a:xfrm>
            <a:off x="2769807" y="3922208"/>
            <a:ext cx="664473" cy="702115"/>
          </a:xfrm>
          <a:prstGeom prst="roundRect">
            <a:avLst/>
          </a:prstGeom>
          <a:solidFill>
            <a:srgbClr val="C00000"/>
          </a:solidFill>
          <a:ln w="12700" cap="flat" cmpd="sng" algn="ctr">
            <a:noFill/>
            <a:prstDash val="solid"/>
            <a:miter lim="800000"/>
          </a:ln>
          <a:effectLst/>
        </p:spPr>
        <p:txBody>
          <a:bodyPr rtlCol="0" anchor="ctr"/>
          <a:lstStyle/>
          <a:p>
            <a:pPr algn="ctr" defTabSz="914400">
              <a:defRPr/>
            </a:pPr>
            <a:r>
              <a:rPr lang="en-US" altLang="zh-CN" sz="3600" b="1" kern="0" dirty="0">
                <a:solidFill>
                  <a:srgbClr val="FDEDAA"/>
                </a:solidFill>
                <a:latin typeface="Arial" panose="020B0604020202020204"/>
                <a:ea typeface="微软雅黑" panose="020B0503020204020204" charset="-122"/>
                <a:cs typeface="+mn-ea"/>
                <a:sym typeface="+mn-lt"/>
              </a:rPr>
              <a:t>4</a:t>
            </a:r>
            <a:endParaRPr lang="zh-CN" altLang="en-US" sz="3600" b="1" kern="0" dirty="0">
              <a:solidFill>
                <a:srgbClr val="FDEDAA"/>
              </a:solidFill>
              <a:latin typeface="Arial" panose="020B0604020202020204"/>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890"/>
    </mc:Choice>
    <mc:Fallback>
      <p:transition spd="slow" advTm="89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500" fill="hold"/>
                                            <p:tgtEl>
                                              <p:spTgt spid="76"/>
                                            </p:tgtEl>
                                            <p:attrNameLst>
                                              <p:attrName>ppt_w</p:attrName>
                                            </p:attrNameLst>
                                          </p:cBhvr>
                                          <p:tavLst>
                                            <p:tav tm="0">
                                              <p:val>
                                                <p:fltVal val="0"/>
                                              </p:val>
                                            </p:tav>
                                            <p:tav tm="100000">
                                              <p:val>
                                                <p:strVal val="#ppt_w"/>
                                              </p:val>
                                            </p:tav>
                                          </p:tavLst>
                                        </p:anim>
                                        <p:anim calcmode="lin" valueType="num">
                                          <p:cBhvr>
                                            <p:cTn id="20" dur="500" fill="hold"/>
                                            <p:tgtEl>
                                              <p:spTgt spid="76"/>
                                            </p:tgtEl>
                                            <p:attrNameLst>
                                              <p:attrName>ppt_h</p:attrName>
                                            </p:attrNameLst>
                                          </p:cBhvr>
                                          <p:tavLst>
                                            <p:tav tm="0">
                                              <p:val>
                                                <p:fltVal val="0"/>
                                              </p:val>
                                            </p:tav>
                                            <p:tav tm="100000">
                                              <p:val>
                                                <p:strVal val="#ppt_h"/>
                                              </p:val>
                                            </p:tav>
                                          </p:tavLst>
                                        </p:anim>
                                        <p:animEffect transition="in" filter="fade">
                                          <p:cBhvr>
                                            <p:cTn id="21" dur="500"/>
                                            <p:tgtEl>
                                              <p:spTgt spid="76"/>
                                            </p:tgtEl>
                                          </p:cBhvr>
                                        </p:animEffect>
                                      </p:childTnLst>
                                    </p:cTn>
                                  </p:par>
                                </p:childTnLst>
                              </p:cTn>
                            </p:par>
                            <p:par>
                              <p:cTn id="22" fill="hold">
                                <p:stCondLst>
                                  <p:cond delay="2000"/>
                                </p:stCondLst>
                                <p:childTnLst>
                                  <p:par>
                                    <p:cTn id="23" presetID="2" presetClass="entr" presetSubtype="2" fill="hold" grpId="0" nodeType="afterEffect" p14:presetBounceEnd="82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82000">
                                          <p:cBhvr additive="base">
                                            <p:cTn id="25" dur="500" fill="hold"/>
                                            <p:tgtEl>
                                              <p:spTgt spid="75"/>
                                            </p:tgtEl>
                                            <p:attrNameLst>
                                              <p:attrName>ppt_x</p:attrName>
                                            </p:attrNameLst>
                                          </p:cBhvr>
                                          <p:tavLst>
                                            <p:tav tm="0">
                                              <p:val>
                                                <p:strVal val="1+#ppt_w/2"/>
                                              </p:val>
                                            </p:tav>
                                            <p:tav tm="100000">
                                              <p:val>
                                                <p:strVal val="#ppt_x"/>
                                              </p:val>
                                            </p:tav>
                                          </p:tavLst>
                                        </p:anim>
                                        <p:anim calcmode="lin" valueType="num" p14:bounceEnd="82000">
                                          <p:cBhvr additive="base">
                                            <p:cTn id="26" dur="500" fill="hold"/>
                                            <p:tgtEl>
                                              <p:spTgt spid="7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p:cTn id="30" dur="500" fill="hold"/>
                                            <p:tgtEl>
                                              <p:spTgt spid="78"/>
                                            </p:tgtEl>
                                            <p:attrNameLst>
                                              <p:attrName>ppt_w</p:attrName>
                                            </p:attrNameLst>
                                          </p:cBhvr>
                                          <p:tavLst>
                                            <p:tav tm="0">
                                              <p:val>
                                                <p:fltVal val="0"/>
                                              </p:val>
                                            </p:tav>
                                            <p:tav tm="100000">
                                              <p:val>
                                                <p:strVal val="#ppt_w"/>
                                              </p:val>
                                            </p:tav>
                                          </p:tavLst>
                                        </p:anim>
                                        <p:anim calcmode="lin" valueType="num">
                                          <p:cBhvr>
                                            <p:cTn id="31" dur="500" fill="hold"/>
                                            <p:tgtEl>
                                              <p:spTgt spid="78"/>
                                            </p:tgtEl>
                                            <p:attrNameLst>
                                              <p:attrName>ppt_h</p:attrName>
                                            </p:attrNameLst>
                                          </p:cBhvr>
                                          <p:tavLst>
                                            <p:tav tm="0">
                                              <p:val>
                                                <p:fltVal val="0"/>
                                              </p:val>
                                            </p:tav>
                                            <p:tav tm="100000">
                                              <p:val>
                                                <p:strVal val="#ppt_h"/>
                                              </p:val>
                                            </p:tav>
                                          </p:tavLst>
                                        </p:anim>
                                        <p:animEffect transition="in" filter="fade">
                                          <p:cBhvr>
                                            <p:cTn id="32" dur="500"/>
                                            <p:tgtEl>
                                              <p:spTgt spid="78"/>
                                            </p:tgtEl>
                                          </p:cBhvr>
                                        </p:animEffect>
                                      </p:childTnLst>
                                    </p:cTn>
                                  </p:par>
                                </p:childTnLst>
                              </p:cTn>
                            </p:par>
                            <p:par>
                              <p:cTn id="33" fill="hold">
                                <p:stCondLst>
                                  <p:cond delay="3000"/>
                                </p:stCondLst>
                                <p:childTnLst>
                                  <p:par>
                                    <p:cTn id="34" presetID="2" presetClass="entr" presetSubtype="2" fill="hold" grpId="0" nodeType="afterEffect" p14:presetBounceEnd="82000">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14:bounceEnd="82000">
                                          <p:cBhvr additive="base">
                                            <p:cTn id="36" dur="500" fill="hold"/>
                                            <p:tgtEl>
                                              <p:spTgt spid="80"/>
                                            </p:tgtEl>
                                            <p:attrNameLst>
                                              <p:attrName>ppt_x</p:attrName>
                                            </p:attrNameLst>
                                          </p:cBhvr>
                                          <p:tavLst>
                                            <p:tav tm="0">
                                              <p:val>
                                                <p:strVal val="1+#ppt_w/2"/>
                                              </p:val>
                                            </p:tav>
                                            <p:tav tm="100000">
                                              <p:val>
                                                <p:strVal val="#ppt_x"/>
                                              </p:val>
                                            </p:tav>
                                          </p:tavLst>
                                        </p:anim>
                                        <p:anim calcmode="lin" valueType="num" p14:bounceEnd="82000">
                                          <p:cBhvr additive="base">
                                            <p:cTn id="37" dur="500" fill="hold"/>
                                            <p:tgtEl>
                                              <p:spTgt spid="80"/>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500" fill="hold"/>
                                            <p:tgtEl>
                                              <p:spTgt spid="79"/>
                                            </p:tgtEl>
                                            <p:attrNameLst>
                                              <p:attrName>ppt_w</p:attrName>
                                            </p:attrNameLst>
                                          </p:cBhvr>
                                          <p:tavLst>
                                            <p:tav tm="0">
                                              <p:val>
                                                <p:fltVal val="0"/>
                                              </p:val>
                                            </p:tav>
                                            <p:tav tm="100000">
                                              <p:val>
                                                <p:strVal val="#ppt_w"/>
                                              </p:val>
                                            </p:tav>
                                          </p:tavLst>
                                        </p:anim>
                                        <p:anim calcmode="lin" valueType="num">
                                          <p:cBhvr>
                                            <p:cTn id="42" dur="500" fill="hold"/>
                                            <p:tgtEl>
                                              <p:spTgt spid="79"/>
                                            </p:tgtEl>
                                            <p:attrNameLst>
                                              <p:attrName>ppt_h</p:attrName>
                                            </p:attrNameLst>
                                          </p:cBhvr>
                                          <p:tavLst>
                                            <p:tav tm="0">
                                              <p:val>
                                                <p:fltVal val="0"/>
                                              </p:val>
                                            </p:tav>
                                            <p:tav tm="100000">
                                              <p:val>
                                                <p:strVal val="#ppt_h"/>
                                              </p:val>
                                            </p:tav>
                                          </p:tavLst>
                                        </p:anim>
                                        <p:animEffect transition="in" filter="fade">
                                          <p:cBhvr>
                                            <p:cTn id="43" dur="500"/>
                                            <p:tgtEl>
                                              <p:spTgt spid="79"/>
                                            </p:tgtEl>
                                          </p:cBhvr>
                                        </p:animEffect>
                                      </p:childTnLst>
                                    </p:cTn>
                                  </p:par>
                                </p:childTnLst>
                              </p:cTn>
                            </p:par>
                            <p:par>
                              <p:cTn id="44" fill="hold">
                                <p:stCondLst>
                                  <p:cond delay="4000"/>
                                </p:stCondLst>
                                <p:childTnLst>
                                  <p:par>
                                    <p:cTn id="45" presetID="2" presetClass="entr" presetSubtype="2" fill="hold" grpId="0" nodeType="afterEffect" p14:presetBounceEnd="82000">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14:bounceEnd="82000">
                                          <p:cBhvr additive="base">
                                            <p:cTn id="47" dur="500" fill="hold"/>
                                            <p:tgtEl>
                                              <p:spTgt spid="77"/>
                                            </p:tgtEl>
                                            <p:attrNameLst>
                                              <p:attrName>ppt_x</p:attrName>
                                            </p:attrNameLst>
                                          </p:cBhvr>
                                          <p:tavLst>
                                            <p:tav tm="0">
                                              <p:val>
                                                <p:strVal val="1+#ppt_w/2"/>
                                              </p:val>
                                            </p:tav>
                                            <p:tav tm="100000">
                                              <p:val>
                                                <p:strVal val="#ppt_x"/>
                                              </p:val>
                                            </p:tav>
                                          </p:tavLst>
                                        </p:anim>
                                        <p:anim calcmode="lin" valueType="num" p14:bounceEnd="82000">
                                          <p:cBhvr additive="base">
                                            <p:cTn id="48" dur="500" fill="hold"/>
                                            <p:tgtEl>
                                              <p:spTgt spid="7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53" presetClass="entr" presetSubtype="16"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childTnLst>
                              </p:cTn>
                            </p:par>
                            <p:par>
                              <p:cTn id="55" fill="hold">
                                <p:stCondLst>
                                  <p:cond delay="5000"/>
                                </p:stCondLst>
                                <p:childTnLst>
                                  <p:par>
                                    <p:cTn id="56" presetID="2" presetClass="entr" presetSubtype="2" fill="hold" grpId="0" nodeType="afterEffect" p14:presetBounceEnd="82000">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14:bounceEnd="82000">
                                          <p:cBhvr additive="base">
                                            <p:cTn id="58" dur="500" fill="hold"/>
                                            <p:tgtEl>
                                              <p:spTgt spid="81"/>
                                            </p:tgtEl>
                                            <p:attrNameLst>
                                              <p:attrName>ppt_x</p:attrName>
                                            </p:attrNameLst>
                                          </p:cBhvr>
                                          <p:tavLst>
                                            <p:tav tm="0">
                                              <p:val>
                                                <p:strVal val="1+#ppt_w/2"/>
                                              </p:val>
                                            </p:tav>
                                            <p:tav tm="100000">
                                              <p:val>
                                                <p:strVal val="#ppt_x"/>
                                              </p:val>
                                            </p:tav>
                                          </p:tavLst>
                                        </p:anim>
                                        <p:anim calcmode="lin" valueType="num" p14:bounceEnd="82000">
                                          <p:cBhvr additive="base">
                                            <p:cTn id="59"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5" grpId="0" animBg="1"/>
          <p:bldP spid="76" grpId="0" animBg="1"/>
          <p:bldP spid="77" grpId="0" animBg="1"/>
          <p:bldP spid="78" grpId="0" animBg="1"/>
          <p:bldP spid="79" grpId="0" animBg="1"/>
          <p:bldP spid="80" grpId="0" animBg="1"/>
          <p:bldP spid="81" grpId="0" animBg="1"/>
          <p:bldP spid="8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500" fill="hold"/>
                                            <p:tgtEl>
                                              <p:spTgt spid="76"/>
                                            </p:tgtEl>
                                            <p:attrNameLst>
                                              <p:attrName>ppt_w</p:attrName>
                                            </p:attrNameLst>
                                          </p:cBhvr>
                                          <p:tavLst>
                                            <p:tav tm="0">
                                              <p:val>
                                                <p:fltVal val="0"/>
                                              </p:val>
                                            </p:tav>
                                            <p:tav tm="100000">
                                              <p:val>
                                                <p:strVal val="#ppt_w"/>
                                              </p:val>
                                            </p:tav>
                                          </p:tavLst>
                                        </p:anim>
                                        <p:anim calcmode="lin" valueType="num">
                                          <p:cBhvr>
                                            <p:cTn id="20" dur="500" fill="hold"/>
                                            <p:tgtEl>
                                              <p:spTgt spid="76"/>
                                            </p:tgtEl>
                                            <p:attrNameLst>
                                              <p:attrName>ppt_h</p:attrName>
                                            </p:attrNameLst>
                                          </p:cBhvr>
                                          <p:tavLst>
                                            <p:tav tm="0">
                                              <p:val>
                                                <p:fltVal val="0"/>
                                              </p:val>
                                            </p:tav>
                                            <p:tav tm="100000">
                                              <p:val>
                                                <p:strVal val="#ppt_h"/>
                                              </p:val>
                                            </p:tav>
                                          </p:tavLst>
                                        </p:anim>
                                        <p:animEffect transition="in" filter="fade">
                                          <p:cBhvr>
                                            <p:cTn id="21" dur="500"/>
                                            <p:tgtEl>
                                              <p:spTgt spid="76"/>
                                            </p:tgtEl>
                                          </p:cBhvr>
                                        </p:animEffect>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1+#ppt_w/2"/>
                                              </p:val>
                                            </p:tav>
                                            <p:tav tm="100000">
                                              <p:val>
                                                <p:strVal val="#ppt_x"/>
                                              </p:val>
                                            </p:tav>
                                          </p:tavLst>
                                        </p:anim>
                                        <p:anim calcmode="lin" valueType="num">
                                          <p:cBhvr additive="base">
                                            <p:cTn id="26" dur="500" fill="hold"/>
                                            <p:tgtEl>
                                              <p:spTgt spid="7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p:cTn id="30" dur="500" fill="hold"/>
                                            <p:tgtEl>
                                              <p:spTgt spid="78"/>
                                            </p:tgtEl>
                                            <p:attrNameLst>
                                              <p:attrName>ppt_w</p:attrName>
                                            </p:attrNameLst>
                                          </p:cBhvr>
                                          <p:tavLst>
                                            <p:tav tm="0">
                                              <p:val>
                                                <p:fltVal val="0"/>
                                              </p:val>
                                            </p:tav>
                                            <p:tav tm="100000">
                                              <p:val>
                                                <p:strVal val="#ppt_w"/>
                                              </p:val>
                                            </p:tav>
                                          </p:tavLst>
                                        </p:anim>
                                        <p:anim calcmode="lin" valueType="num">
                                          <p:cBhvr>
                                            <p:cTn id="31" dur="500" fill="hold"/>
                                            <p:tgtEl>
                                              <p:spTgt spid="78"/>
                                            </p:tgtEl>
                                            <p:attrNameLst>
                                              <p:attrName>ppt_h</p:attrName>
                                            </p:attrNameLst>
                                          </p:cBhvr>
                                          <p:tavLst>
                                            <p:tav tm="0">
                                              <p:val>
                                                <p:fltVal val="0"/>
                                              </p:val>
                                            </p:tav>
                                            <p:tav tm="100000">
                                              <p:val>
                                                <p:strVal val="#ppt_h"/>
                                              </p:val>
                                            </p:tav>
                                          </p:tavLst>
                                        </p:anim>
                                        <p:animEffect transition="in" filter="fade">
                                          <p:cBhvr>
                                            <p:cTn id="32" dur="500"/>
                                            <p:tgtEl>
                                              <p:spTgt spid="78"/>
                                            </p:tgtEl>
                                          </p:cBhvr>
                                        </p:animEffect>
                                      </p:childTnLst>
                                    </p:cTn>
                                  </p:par>
                                </p:childTnLst>
                              </p:cTn>
                            </p:par>
                            <p:par>
                              <p:cTn id="33" fill="hold">
                                <p:stCondLst>
                                  <p:cond delay="3000"/>
                                </p:stCondLst>
                                <p:childTnLst>
                                  <p:par>
                                    <p:cTn id="34" presetID="2" presetClass="entr" presetSubtype="2" fill="hold" grpId="0"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1+#ppt_w/2"/>
                                              </p:val>
                                            </p:tav>
                                            <p:tav tm="100000">
                                              <p:val>
                                                <p:strVal val="#ppt_x"/>
                                              </p:val>
                                            </p:tav>
                                          </p:tavLst>
                                        </p:anim>
                                        <p:anim calcmode="lin" valueType="num">
                                          <p:cBhvr additive="base">
                                            <p:cTn id="37" dur="500" fill="hold"/>
                                            <p:tgtEl>
                                              <p:spTgt spid="80"/>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500" fill="hold"/>
                                            <p:tgtEl>
                                              <p:spTgt spid="79"/>
                                            </p:tgtEl>
                                            <p:attrNameLst>
                                              <p:attrName>ppt_w</p:attrName>
                                            </p:attrNameLst>
                                          </p:cBhvr>
                                          <p:tavLst>
                                            <p:tav tm="0">
                                              <p:val>
                                                <p:fltVal val="0"/>
                                              </p:val>
                                            </p:tav>
                                            <p:tav tm="100000">
                                              <p:val>
                                                <p:strVal val="#ppt_w"/>
                                              </p:val>
                                            </p:tav>
                                          </p:tavLst>
                                        </p:anim>
                                        <p:anim calcmode="lin" valueType="num">
                                          <p:cBhvr>
                                            <p:cTn id="42" dur="500" fill="hold"/>
                                            <p:tgtEl>
                                              <p:spTgt spid="79"/>
                                            </p:tgtEl>
                                            <p:attrNameLst>
                                              <p:attrName>ppt_h</p:attrName>
                                            </p:attrNameLst>
                                          </p:cBhvr>
                                          <p:tavLst>
                                            <p:tav tm="0">
                                              <p:val>
                                                <p:fltVal val="0"/>
                                              </p:val>
                                            </p:tav>
                                            <p:tav tm="100000">
                                              <p:val>
                                                <p:strVal val="#ppt_h"/>
                                              </p:val>
                                            </p:tav>
                                          </p:tavLst>
                                        </p:anim>
                                        <p:animEffect transition="in" filter="fade">
                                          <p:cBhvr>
                                            <p:cTn id="43" dur="500"/>
                                            <p:tgtEl>
                                              <p:spTgt spid="79"/>
                                            </p:tgtEl>
                                          </p:cBhvr>
                                        </p:animEffect>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1+#ppt_w/2"/>
                                              </p:val>
                                            </p:tav>
                                            <p:tav tm="100000">
                                              <p:val>
                                                <p:strVal val="#ppt_x"/>
                                              </p:val>
                                            </p:tav>
                                          </p:tavLst>
                                        </p:anim>
                                        <p:anim calcmode="lin" valueType="num">
                                          <p:cBhvr additive="base">
                                            <p:cTn id="48" dur="500" fill="hold"/>
                                            <p:tgtEl>
                                              <p:spTgt spid="7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53" presetClass="entr" presetSubtype="16"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childTnLst>
                              </p:cTn>
                            </p:par>
                            <p:par>
                              <p:cTn id="55" fill="hold">
                                <p:stCondLst>
                                  <p:cond delay="5000"/>
                                </p:stCondLst>
                                <p:childTnLst>
                                  <p:par>
                                    <p:cTn id="56" presetID="2" presetClass="entr" presetSubtype="2" fill="hold" grpId="0" nodeType="afterEffect">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500" fill="hold"/>
                                            <p:tgtEl>
                                              <p:spTgt spid="81"/>
                                            </p:tgtEl>
                                            <p:attrNameLst>
                                              <p:attrName>ppt_x</p:attrName>
                                            </p:attrNameLst>
                                          </p:cBhvr>
                                          <p:tavLst>
                                            <p:tav tm="0">
                                              <p:val>
                                                <p:strVal val="1+#ppt_w/2"/>
                                              </p:val>
                                            </p:tav>
                                            <p:tav tm="100000">
                                              <p:val>
                                                <p:strVal val="#ppt_x"/>
                                              </p:val>
                                            </p:tav>
                                          </p:tavLst>
                                        </p:anim>
                                        <p:anim calcmode="lin" valueType="num">
                                          <p:cBhvr additive="base">
                                            <p:cTn id="59"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5" grpId="0" animBg="1"/>
          <p:bldP spid="76" grpId="0" animBg="1"/>
          <p:bldP spid="77" grpId="0" animBg="1"/>
          <p:bldP spid="78" grpId="0" animBg="1"/>
          <p:bldP spid="79" grpId="0" animBg="1"/>
          <p:bldP spid="80" grpId="0" animBg="1"/>
          <p:bldP spid="81" grpId="0" animBg="1"/>
          <p:bldP spid="8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7"/>
          <p:cNvSpPr/>
          <p:nvPr/>
        </p:nvSpPr>
        <p:spPr>
          <a:xfrm>
            <a:off x="1190502" y="2530396"/>
            <a:ext cx="9791272" cy="3619499"/>
          </a:xfrm>
          <a:prstGeom prst="roundRect">
            <a:avLst>
              <a:gd name="adj" fmla="val 0"/>
            </a:avLst>
          </a:prstGeom>
          <a:noFill/>
          <a:ln w="19050" cap="flat" cmpd="sng" algn="ctr">
            <a:solidFill>
              <a:srgbClr val="FF0000"/>
            </a:solidFill>
            <a:prstDash val="solid"/>
          </a:ln>
          <a:effectLst/>
        </p:spPr>
        <p:txBody>
          <a:bodyPr rtlCol="0" anchor="ctr"/>
          <a:lstStyle/>
          <a:p>
            <a:pPr algn="ctr" defTabSz="914400">
              <a:defRPr/>
            </a:pPr>
            <a:endParaRPr lang="zh-CN" altLang="en-US" sz="1800" kern="0" smtClean="0">
              <a:solidFill>
                <a:srgbClr val="FFFFFF"/>
              </a:solidFill>
              <a:latin typeface="Calibri" panose="020F0502020204030204"/>
              <a:ea typeface="宋体" panose="02010600030101010101" pitchFamily="2" charset="-122"/>
            </a:endParaRPr>
          </a:p>
        </p:txBody>
      </p:sp>
      <p:sp>
        <p:nvSpPr>
          <p:cNvPr id="3" name="矩形 2"/>
          <p:cNvSpPr/>
          <p:nvPr/>
        </p:nvSpPr>
        <p:spPr>
          <a:xfrm>
            <a:off x="1415480" y="3017854"/>
            <a:ext cx="9361040" cy="2769604"/>
          </a:xfrm>
          <a:prstGeom prst="rect">
            <a:avLst/>
          </a:prstGeom>
        </p:spPr>
        <p:txBody>
          <a:bodyPr wrap="square">
            <a:spAutoFit/>
          </a:bodyPr>
          <a:lstStyle/>
          <a:p>
            <a:pPr defTabSz="914400">
              <a:lnSpc>
                <a:spcPct val="140000"/>
              </a:lnSpc>
            </a:pP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习近平曾提出：“中国有</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2.6</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亿名在校学生和</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1500</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万名教师，发展教育任务繁重。”百年大计，教育为本。教育大计，教师为本。努力培养造就一大批一流教师，不断提高教师队伍整体素质，是当前和今后一段时间我国教育事业发展的紧迫任务。</a:t>
            </a:r>
            <a:endParaRPr lang="zh-CN" altLang="en-US" sz="1800" dirty="0">
              <a:solidFill>
                <a:srgbClr val="591300"/>
              </a:solidFill>
              <a:latin typeface="Calibri" panose="020F0502020204030204"/>
              <a:ea typeface="微软雅黑" panose="020B0503020204020204" charset="-122"/>
              <a:cs typeface="Times New Roman" panose="02020603050405020304" pitchFamily="18" charset="0"/>
            </a:endParaRPr>
          </a:p>
          <a:p>
            <a:pPr defTabSz="914400">
              <a:lnSpc>
                <a:spcPct val="140000"/>
              </a:lnSpc>
            </a:pP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2014</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年</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9</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月，习近平在北京师范大学主楼参观了教师节主题展。“教师之歌”、“教师培养”、“教师风采”、“弘文励教”</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总书记在一块块展板前驻足停留，仔细观看教师节设立</a:t>
            </a:r>
            <a:r>
              <a:rPr lang="en-US" altLang="zh-CN" sz="1800" dirty="0">
                <a:solidFill>
                  <a:srgbClr val="591300"/>
                </a:solidFill>
                <a:latin typeface="Calibri" panose="020F0502020204030204"/>
                <a:ea typeface="微软雅黑" panose="020B0503020204020204" charset="-122"/>
                <a:cs typeface="Times New Roman" panose="02020603050405020304" pitchFamily="18" charset="0"/>
              </a:rPr>
              <a:t>30</a:t>
            </a:r>
            <a:r>
              <a:rPr lang="zh-CN" altLang="en-US" sz="1800" dirty="0">
                <a:solidFill>
                  <a:srgbClr val="591300"/>
                </a:solidFill>
                <a:latin typeface="Calibri" panose="020F0502020204030204"/>
                <a:ea typeface="微软雅黑" panose="020B0503020204020204" charset="-122"/>
                <a:cs typeface="Times New Roman" panose="02020603050405020304" pitchFamily="18" charset="0"/>
              </a:rPr>
              <a:t>年来教师队伍建设取得的成就和各个时期优秀教师的感人事迹。他说，全党全社会都要更加关心教育、关心教师，要重视和支持师范院校和教师教育。</a:t>
            </a:r>
            <a:endParaRPr lang="zh-CN" altLang="en-US" sz="1800" dirty="0">
              <a:solidFill>
                <a:srgbClr val="591300"/>
              </a:solidFill>
              <a:latin typeface="Calibri" panose="020F0502020204030204"/>
              <a:ea typeface="微软雅黑" panose="020B0503020204020204" charset="-122"/>
              <a:cs typeface="Times New Roman" panose="02020603050405020304" pitchFamily="18" charset="0"/>
            </a:endParaRPr>
          </a:p>
        </p:txBody>
      </p:sp>
      <p:sp>
        <p:nvSpPr>
          <p:cNvPr id="4" name="矩形 3"/>
          <p:cNvSpPr/>
          <p:nvPr/>
        </p:nvSpPr>
        <p:spPr>
          <a:xfrm>
            <a:off x="1415480" y="2002667"/>
            <a:ext cx="4580208" cy="753233"/>
          </a:xfrm>
          <a:prstGeom prst="rect">
            <a:avLst/>
          </a:prstGeom>
          <a:solidFill>
            <a:srgbClr val="C00000"/>
          </a:solidFill>
          <a:ln w="25400" cap="flat" cmpd="sng" algn="ctr">
            <a:noFill/>
            <a:prstDash val="solid"/>
          </a:ln>
          <a:effectLst/>
        </p:spPr>
        <p:txBody>
          <a:bodyPr rtlCol="0" anchor="ctr"/>
          <a:lstStyle/>
          <a:p>
            <a:pPr algn="ctr" defTabSz="914400"/>
            <a:r>
              <a:rPr lang="zh-CN" altLang="en-US" sz="3000" b="1" kern="0" dirty="0">
                <a:solidFill>
                  <a:srgbClr val="FFFFFF"/>
                </a:solidFill>
                <a:latin typeface="微软雅黑" panose="020B0503020204020204" charset="-122"/>
                <a:ea typeface="微软雅黑" panose="020B0503020204020204" charset="-122"/>
              </a:rPr>
              <a:t>百年大计，教育为</a:t>
            </a:r>
            <a:r>
              <a:rPr lang="zh-CN" altLang="en-US" sz="3000" b="1" kern="0" dirty="0" smtClean="0">
                <a:solidFill>
                  <a:srgbClr val="FFFFFF"/>
                </a:solidFill>
                <a:latin typeface="微软雅黑" panose="020B0503020204020204" charset="-122"/>
                <a:ea typeface="微软雅黑" panose="020B0503020204020204" charset="-122"/>
              </a:rPr>
              <a:t>本。</a:t>
            </a:r>
            <a:endParaRPr lang="en-US" altLang="zh-CN" sz="3000" b="1" kern="0" dirty="0" smtClean="0">
              <a:solidFill>
                <a:srgbClr val="FFFFFF"/>
              </a:solidFill>
              <a:latin typeface="微软雅黑" panose="020B0503020204020204" charset="-122"/>
              <a:ea typeface="微软雅黑" panose="020B0503020204020204" charset="-122"/>
            </a:endParaRPr>
          </a:p>
        </p:txBody>
      </p:sp>
      <p:sp>
        <p:nvSpPr>
          <p:cNvPr id="5" name="矩形 4"/>
          <p:cNvSpPr/>
          <p:nvPr/>
        </p:nvSpPr>
        <p:spPr>
          <a:xfrm>
            <a:off x="6093216" y="2002667"/>
            <a:ext cx="4683304" cy="753233"/>
          </a:xfrm>
          <a:prstGeom prst="rect">
            <a:avLst/>
          </a:prstGeom>
          <a:solidFill>
            <a:srgbClr val="C00000"/>
          </a:solidFill>
          <a:ln w="25400" cap="flat" cmpd="sng" algn="ctr">
            <a:noFill/>
            <a:prstDash val="solid"/>
          </a:ln>
          <a:effectLst/>
        </p:spPr>
        <p:txBody>
          <a:bodyPr rtlCol="0" anchor="ctr"/>
          <a:lstStyle/>
          <a:p>
            <a:pPr algn="ctr" defTabSz="914400"/>
            <a:r>
              <a:rPr lang="zh-CN" altLang="en-US" sz="3000" b="1" kern="0" dirty="0">
                <a:solidFill>
                  <a:srgbClr val="FFFFFF"/>
                </a:solidFill>
                <a:latin typeface="微软雅黑" panose="020B0503020204020204" charset="-122"/>
                <a:ea typeface="微软雅黑" panose="020B0503020204020204" charset="-122"/>
              </a:rPr>
              <a:t>教育大计，教师为本。</a:t>
            </a:r>
            <a:endParaRPr lang="en-US" altLang="zh-CN" sz="3000" b="1" kern="0" dirty="0" smtClean="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194"/>
    </mc:Choice>
    <mc:Fallback>
      <p:transition spd="slow" advTm="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 fill="hold"/>
                                        <p:tgtEl>
                                          <p:spTgt spid="4"/>
                                        </p:tgtEl>
                                        <p:attrNameLst>
                                          <p:attrName>ppt_w</p:attrName>
                                        </p:attrNameLst>
                                      </p:cBhvr>
                                      <p:tavLst>
                                        <p:tav tm="0">
                                          <p:val>
                                            <p:fltVal val="0"/>
                                          </p:val>
                                        </p:tav>
                                        <p:tav tm="100000">
                                          <p:val>
                                            <p:strVal val="#ppt_w"/>
                                          </p:val>
                                        </p:tav>
                                      </p:tavLst>
                                    </p:anim>
                                    <p:anim calcmode="lin" valueType="num">
                                      <p:cBhvr>
                                        <p:cTn id="8" dur="10" fill="hold"/>
                                        <p:tgtEl>
                                          <p:spTgt spid="4"/>
                                        </p:tgtEl>
                                        <p:attrNameLst>
                                          <p:attrName>ppt_h</p:attrName>
                                        </p:attrNameLst>
                                      </p:cBhvr>
                                      <p:tavLst>
                                        <p:tav tm="0">
                                          <p:val>
                                            <p:fltVal val="0"/>
                                          </p:val>
                                        </p:tav>
                                        <p:tav tm="100000">
                                          <p:val>
                                            <p:strVal val="#ppt_h"/>
                                          </p:val>
                                        </p:tav>
                                      </p:tavLst>
                                    </p:anim>
                                    <p:animEffect transition="in" filter="fade">
                                      <p:cBhvr>
                                        <p:cTn id="9" dur="10"/>
                                        <p:tgtEl>
                                          <p:spTgt spid="4"/>
                                        </p:tgtEl>
                                      </p:cBhvr>
                                    </p:animEffect>
                                  </p:childTnLst>
                                </p:cTn>
                              </p:par>
                            </p:childTnLst>
                          </p:cTn>
                        </p:par>
                        <p:par>
                          <p:cTn id="10" fill="hold">
                            <p:stCondLst>
                              <p:cond delay="500"/>
                            </p:stCondLst>
                            <p:childTnLst>
                              <p:par>
                                <p:cTn id="11" presetID="27" presetClass="emph" presetSubtype="0" fill="remove" grpId="1" nodeType="afterEffect">
                                  <p:stCondLst>
                                    <p:cond delay="0"/>
                                  </p:stCondLst>
                                  <p:childTnLst>
                                    <p:animClr clrSpc="rgb" dir="cw">
                                      <p:cBhvr override="childStyle">
                                        <p:cTn id="12" dur="250" autoRev="1" fill="remove"/>
                                        <p:tgtEl>
                                          <p:spTgt spid="4"/>
                                        </p:tgtEl>
                                        <p:attrNameLst>
                                          <p:attrName>style.color</p:attrName>
                                        </p:attrNameLst>
                                      </p:cBhvr>
                                      <p:to>
                                        <a:schemeClr val="bg1"/>
                                      </p:to>
                                    </p:animClr>
                                    <p:animClr clrSpc="rgb" dir="cw">
                                      <p:cBhvr>
                                        <p:cTn id="13" dur="250" autoRev="1" fill="remove"/>
                                        <p:tgtEl>
                                          <p:spTgt spid="4"/>
                                        </p:tgtEl>
                                        <p:attrNameLst>
                                          <p:attrName>fillcolor</p:attrName>
                                        </p:attrNameLst>
                                      </p:cBhvr>
                                      <p:to>
                                        <a:schemeClr val="bg1"/>
                                      </p:to>
                                    </p:animClr>
                                    <p:set>
                                      <p:cBhvr>
                                        <p:cTn id="14" dur="250" autoRev="1" fill="remove"/>
                                        <p:tgtEl>
                                          <p:spTgt spid="4"/>
                                        </p:tgtEl>
                                        <p:attrNameLst>
                                          <p:attrName>fill.type</p:attrName>
                                        </p:attrNameLst>
                                      </p:cBhvr>
                                      <p:to>
                                        <p:strVal val="solid"/>
                                      </p:to>
                                    </p:set>
                                    <p:set>
                                      <p:cBhvr>
                                        <p:cTn id="15" dur="250" autoRev="1" fill="remove"/>
                                        <p:tgtEl>
                                          <p:spTgt spid="4"/>
                                        </p:tgtEl>
                                        <p:attrNameLst>
                                          <p:attrName>fill.on</p:attrName>
                                        </p:attrNameLst>
                                      </p:cBhvr>
                                      <p:to>
                                        <p:strVal val="true"/>
                                      </p:to>
                                    </p:se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 fill="hold"/>
                                        <p:tgtEl>
                                          <p:spTgt spid="5"/>
                                        </p:tgtEl>
                                        <p:attrNameLst>
                                          <p:attrName>ppt_w</p:attrName>
                                        </p:attrNameLst>
                                      </p:cBhvr>
                                      <p:tavLst>
                                        <p:tav tm="0">
                                          <p:val>
                                            <p:fltVal val="0"/>
                                          </p:val>
                                        </p:tav>
                                        <p:tav tm="100000">
                                          <p:val>
                                            <p:strVal val="#ppt_w"/>
                                          </p:val>
                                        </p:tav>
                                      </p:tavLst>
                                    </p:anim>
                                    <p:anim calcmode="lin" valueType="num">
                                      <p:cBhvr>
                                        <p:cTn id="20" dur="10" fill="hold"/>
                                        <p:tgtEl>
                                          <p:spTgt spid="5"/>
                                        </p:tgtEl>
                                        <p:attrNameLst>
                                          <p:attrName>ppt_h</p:attrName>
                                        </p:attrNameLst>
                                      </p:cBhvr>
                                      <p:tavLst>
                                        <p:tav tm="0">
                                          <p:val>
                                            <p:fltVal val="0"/>
                                          </p:val>
                                        </p:tav>
                                        <p:tav tm="100000">
                                          <p:val>
                                            <p:strVal val="#ppt_h"/>
                                          </p:val>
                                        </p:tav>
                                      </p:tavLst>
                                    </p:anim>
                                    <p:animEffect transition="in" filter="fade">
                                      <p:cBhvr>
                                        <p:cTn id="21" dur="10"/>
                                        <p:tgtEl>
                                          <p:spTgt spid="5"/>
                                        </p:tgtEl>
                                      </p:cBhvr>
                                    </p:animEffect>
                                  </p:childTnLst>
                                </p:cTn>
                              </p:par>
                            </p:childTnLst>
                          </p:cTn>
                        </p:par>
                        <p:par>
                          <p:cTn id="22" fill="hold">
                            <p:stCondLst>
                              <p:cond delay="1500"/>
                            </p:stCondLst>
                            <p:childTnLst>
                              <p:par>
                                <p:cTn id="23" presetID="27" presetClass="emph" presetSubtype="0" fill="remove" grpId="1" nodeType="after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p:tgtEl>
                                          <p:spTgt spid="3"/>
                                        </p:tgtEl>
                                        <p:attrNameLst>
                                          <p:attrName>ppt_y</p:attrName>
                                        </p:attrNameLst>
                                      </p:cBhvr>
                                      <p:tavLst>
                                        <p:tav tm="0">
                                          <p:val>
                                            <p:strVal val="#ppt_y+#ppt_h*1.125000"/>
                                          </p:val>
                                        </p:tav>
                                        <p:tav tm="100000">
                                          <p:val>
                                            <p:strVal val="#ppt_y"/>
                                          </p:val>
                                        </p:tav>
                                      </p:tavLst>
                                    </p:anim>
                                    <p:animEffect transition="in" filter="wipe(up)">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4" grpId="1"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57303" y="1787547"/>
            <a:ext cx="8147197" cy="646331"/>
          </a:xfrm>
          <a:prstGeom prst="rect">
            <a:avLst/>
          </a:prstGeom>
        </p:spPr>
        <p:txBody>
          <a:bodyPr wrap="square">
            <a:spAutoFit/>
          </a:bodyPr>
          <a:lstStyle/>
          <a:p>
            <a:pPr defTabSz="1218565"/>
            <a:r>
              <a:rPr lang="zh-CN" altLang="en-US" sz="3600" b="1" dirty="0" smtClean="0">
                <a:solidFill>
                  <a:srgbClr val="C00000"/>
                </a:solidFill>
                <a:latin typeface="Arial" panose="020B0604020202020204"/>
                <a:ea typeface="微软雅黑" panose="020B0503020204020204" charset="-122"/>
                <a:cs typeface="+mn-ea"/>
                <a:sym typeface="+mn-lt"/>
              </a:rPr>
              <a:t>习近平总书记重视教师工作和教育事业</a:t>
            </a:r>
            <a:endParaRPr lang="en-US" altLang="zh-CN" sz="3600" b="1" dirty="0">
              <a:solidFill>
                <a:srgbClr val="C00000"/>
              </a:solidFill>
              <a:latin typeface="Arial" panose="020B0604020202020204"/>
              <a:ea typeface="微软雅黑" panose="020B0503020204020204" charset="-122"/>
              <a:cs typeface="+mn-ea"/>
              <a:sym typeface="+mn-lt"/>
            </a:endParaRPr>
          </a:p>
        </p:txBody>
      </p:sp>
      <p:grpSp>
        <p:nvGrpSpPr>
          <p:cNvPr id="3" name="组合 2"/>
          <p:cNvGrpSpPr/>
          <p:nvPr/>
        </p:nvGrpSpPr>
        <p:grpSpPr>
          <a:xfrm>
            <a:off x="1167149" y="1597013"/>
            <a:ext cx="1027401" cy="1027401"/>
            <a:chOff x="1590646" y="2700970"/>
            <a:chExt cx="1027401" cy="1027401"/>
          </a:xfrm>
        </p:grpSpPr>
        <p:sp>
          <p:nvSpPr>
            <p:cNvPr id="4" name="矩形: 圆角 5"/>
            <p:cNvSpPr/>
            <p:nvPr/>
          </p:nvSpPr>
          <p:spPr>
            <a:xfrm>
              <a:off x="1590646" y="2700970"/>
              <a:ext cx="1027401" cy="1027401"/>
            </a:xfrm>
            <a:prstGeom prst="roundRect">
              <a:avLst>
                <a:gd name="adj" fmla="val 50000"/>
              </a:avLst>
            </a:prstGeom>
            <a:solidFill>
              <a:srgbClr val="C00000"/>
            </a:solidFill>
            <a:ln w="38100" cap="flat" cmpd="sng" algn="ctr">
              <a:noFill/>
              <a:prstDash val="solid"/>
              <a:miter lim="800000"/>
            </a:ln>
            <a:effectLst/>
          </p:spPr>
          <p:txBody>
            <a:bodyPr rtlCol="0" anchor="ctr"/>
            <a:lstStyle/>
            <a:p>
              <a:pPr algn="ctr" defTabSz="1218565">
                <a:defRPr/>
              </a:pPr>
              <a:endParaRPr lang="zh-CN" altLang="en-US" kern="0" smtClean="0">
                <a:solidFill>
                  <a:prstClr val="white"/>
                </a:solidFill>
                <a:latin typeface="Arial" panose="020B0604020202020204"/>
                <a:ea typeface="微软雅黑" panose="020B0503020204020204" charset="-122"/>
                <a:cs typeface="+mn-ea"/>
                <a:sym typeface="+mn-lt"/>
              </a:endParaRPr>
            </a:p>
          </p:txBody>
        </p:sp>
        <p:sp>
          <p:nvSpPr>
            <p:cNvPr id="5" name="Freeform 5"/>
            <p:cNvSpPr>
              <a:spLocks noChangeAspect="1"/>
            </p:cNvSpPr>
            <p:nvPr/>
          </p:nvSpPr>
          <p:spPr bwMode="auto">
            <a:xfrm>
              <a:off x="1796002" y="2871600"/>
              <a:ext cx="621966" cy="62196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40" tIns="45720" rIns="91440" bIns="45720" numCol="1" anchor="t" anchorCtr="0" compatLnSpc="1"/>
            <a:lstStyle/>
            <a:p>
              <a:pPr defTabSz="1218565">
                <a:defRPr/>
              </a:pPr>
              <a:endParaRPr lang="zh-CN" altLang="en-US" kern="0" smtClean="0">
                <a:solidFill>
                  <a:prstClr val="black"/>
                </a:solidFill>
                <a:latin typeface="Arial" panose="020B0604020202020204"/>
                <a:ea typeface="微软雅黑" panose="020B0503020204020204" charset="-122"/>
                <a:cs typeface="+mn-ea"/>
                <a:sym typeface="+mn-lt"/>
              </a:endParaRPr>
            </a:p>
          </p:txBody>
        </p:sp>
      </p:grpSp>
      <p:cxnSp>
        <p:nvCxnSpPr>
          <p:cNvPr id="18" name="直接箭头连接符 17"/>
          <p:cNvCxnSpPr/>
          <p:nvPr/>
        </p:nvCxnSpPr>
        <p:spPr>
          <a:xfrm>
            <a:off x="1666665" y="2625471"/>
            <a:ext cx="0" cy="3940429"/>
          </a:xfrm>
          <a:prstGeom prst="straightConnector1">
            <a:avLst/>
          </a:prstGeom>
          <a:noFill/>
          <a:ln w="6350" cap="flat" cmpd="sng" algn="ctr">
            <a:solidFill>
              <a:srgbClr val="591300"/>
            </a:solidFill>
            <a:prstDash val="solid"/>
            <a:miter lim="800000"/>
            <a:tailEnd type="oval"/>
          </a:ln>
          <a:effectLst/>
        </p:spPr>
      </p:cxnSp>
      <p:sp>
        <p:nvSpPr>
          <p:cNvPr id="19" name="矩形: 圆角 13"/>
          <p:cNvSpPr/>
          <p:nvPr/>
        </p:nvSpPr>
        <p:spPr>
          <a:xfrm>
            <a:off x="1345602" y="2912827"/>
            <a:ext cx="598945" cy="59894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Century Gothic" panose="020B0502020202020204"/>
                <a:ea typeface="方正兰亭黑简体"/>
                <a:cs typeface="+mn-ea"/>
                <a:sym typeface="+mn-lt"/>
              </a:rPr>
              <a:t>1</a:t>
            </a:r>
            <a:endParaRPr lang="zh-CN" altLang="en-US" sz="3000" b="1" kern="0" dirty="0" smtClean="0">
              <a:solidFill>
                <a:srgbClr val="FFFAE3"/>
              </a:solidFill>
              <a:latin typeface="Century Gothic" panose="020B0502020202020204"/>
              <a:ea typeface="方正兰亭黑简体"/>
              <a:cs typeface="+mn-ea"/>
              <a:sym typeface="+mn-lt"/>
            </a:endParaRPr>
          </a:p>
        </p:txBody>
      </p:sp>
      <p:sp>
        <p:nvSpPr>
          <p:cNvPr id="20" name="矩形: 圆角 14"/>
          <p:cNvSpPr/>
          <p:nvPr/>
        </p:nvSpPr>
        <p:spPr>
          <a:xfrm>
            <a:off x="1345602" y="3835046"/>
            <a:ext cx="598945" cy="59894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Century Gothic" panose="020B0502020202020204"/>
                <a:ea typeface="方正兰亭黑简体"/>
                <a:cs typeface="+mn-ea"/>
                <a:sym typeface="+mn-lt"/>
              </a:rPr>
              <a:t>2</a:t>
            </a:r>
            <a:endParaRPr lang="zh-CN" altLang="en-US" sz="3000" b="1" kern="0" dirty="0" smtClean="0">
              <a:solidFill>
                <a:srgbClr val="FFFAE3"/>
              </a:solidFill>
              <a:latin typeface="Century Gothic" panose="020B0502020202020204"/>
              <a:ea typeface="方正兰亭黑简体"/>
              <a:cs typeface="+mn-ea"/>
              <a:sym typeface="+mn-lt"/>
            </a:endParaRPr>
          </a:p>
        </p:txBody>
      </p:sp>
      <p:sp>
        <p:nvSpPr>
          <p:cNvPr id="21" name="箭头: V 形 20"/>
          <p:cNvSpPr/>
          <p:nvPr/>
        </p:nvSpPr>
        <p:spPr>
          <a:xfrm>
            <a:off x="2322301" y="3057100"/>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Century Gothic" panose="020B0502020202020204"/>
              <a:ea typeface="方正兰亭黑简体"/>
              <a:cs typeface="+mn-ea"/>
              <a:sym typeface="+mn-lt"/>
            </a:endParaRPr>
          </a:p>
        </p:txBody>
      </p:sp>
      <p:sp>
        <p:nvSpPr>
          <p:cNvPr id="22" name="箭头: V 形 21"/>
          <p:cNvSpPr/>
          <p:nvPr/>
        </p:nvSpPr>
        <p:spPr>
          <a:xfrm>
            <a:off x="2322301" y="3967345"/>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Century Gothic" panose="020B0502020202020204"/>
              <a:ea typeface="方正兰亭黑简体"/>
              <a:cs typeface="+mn-ea"/>
              <a:sym typeface="+mn-lt"/>
            </a:endParaRPr>
          </a:p>
        </p:txBody>
      </p:sp>
      <p:sp>
        <p:nvSpPr>
          <p:cNvPr id="23" name="矩形: 圆角 14"/>
          <p:cNvSpPr/>
          <p:nvPr/>
        </p:nvSpPr>
        <p:spPr>
          <a:xfrm>
            <a:off x="1345602" y="4757265"/>
            <a:ext cx="598945" cy="59894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Century Gothic" panose="020B0502020202020204"/>
                <a:ea typeface="方正兰亭黑简体"/>
                <a:cs typeface="+mn-ea"/>
                <a:sym typeface="+mn-lt"/>
              </a:rPr>
              <a:t>3</a:t>
            </a:r>
            <a:endParaRPr lang="zh-CN" altLang="en-US" sz="3000" b="1" kern="0" dirty="0" smtClean="0">
              <a:solidFill>
                <a:srgbClr val="FFFAE3"/>
              </a:solidFill>
              <a:latin typeface="Century Gothic" panose="020B0502020202020204"/>
              <a:ea typeface="方正兰亭黑简体"/>
              <a:cs typeface="+mn-ea"/>
              <a:sym typeface="+mn-lt"/>
            </a:endParaRPr>
          </a:p>
        </p:txBody>
      </p:sp>
      <p:sp>
        <p:nvSpPr>
          <p:cNvPr id="24" name="箭头: V 形 21"/>
          <p:cNvSpPr/>
          <p:nvPr/>
        </p:nvSpPr>
        <p:spPr>
          <a:xfrm>
            <a:off x="2322301" y="4877590"/>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Century Gothic" panose="020B0502020202020204"/>
              <a:ea typeface="方正兰亭黑简体"/>
              <a:cs typeface="+mn-ea"/>
              <a:sym typeface="+mn-lt"/>
            </a:endParaRPr>
          </a:p>
        </p:txBody>
      </p:sp>
      <p:sp>
        <p:nvSpPr>
          <p:cNvPr id="25" name="矩形 24"/>
          <p:cNvSpPr/>
          <p:nvPr/>
        </p:nvSpPr>
        <p:spPr>
          <a:xfrm>
            <a:off x="2780727" y="2750634"/>
            <a:ext cx="8492581" cy="923330"/>
          </a:xfrm>
          <a:prstGeom prst="rect">
            <a:avLst/>
          </a:prstGeom>
        </p:spPr>
        <p:txBody>
          <a:bodyPr wrap="square">
            <a:spAutoFit/>
          </a:bodyPr>
          <a:lstStyle/>
          <a:p>
            <a:pPr algn="just" defTabSz="914400"/>
            <a:r>
              <a:rPr lang="zh-CN" altLang="en-US" sz="1800" kern="0" dirty="0">
                <a:solidFill>
                  <a:prstClr val="black">
                    <a:lumMod val="95000"/>
                    <a:lumOff val="5000"/>
                  </a:prstClr>
                </a:solidFill>
                <a:latin typeface="微软雅黑" panose="020B0503020204020204" charset="-122"/>
                <a:ea typeface="微软雅黑" panose="020B0503020204020204" charset="-122"/>
              </a:rPr>
              <a:t>要把加强教师队伍建设作为基础工作来抓，满腔热情关心教师，改善教师待遇，关心教师健康，维护教师权益，充分信任、紧紧依靠广大教师，支持优秀人才长期从教、终身从教，使教师成为最受社会尊重的职业。</a:t>
            </a:r>
            <a:endParaRPr lang="zh-CN" altLang="en-US" sz="1800" kern="0" dirty="0" smtClean="0">
              <a:solidFill>
                <a:prstClr val="black">
                  <a:lumMod val="95000"/>
                  <a:lumOff val="5000"/>
                </a:prstClr>
              </a:solidFill>
              <a:latin typeface="微软雅黑" panose="020B0503020204020204" charset="-122"/>
              <a:ea typeface="微软雅黑" panose="020B0503020204020204" charset="-122"/>
            </a:endParaRPr>
          </a:p>
        </p:txBody>
      </p:sp>
      <p:sp>
        <p:nvSpPr>
          <p:cNvPr id="26" name="矩形 25"/>
          <p:cNvSpPr/>
          <p:nvPr/>
        </p:nvSpPr>
        <p:spPr>
          <a:xfrm>
            <a:off x="2780727" y="3838885"/>
            <a:ext cx="8492581" cy="646331"/>
          </a:xfrm>
          <a:prstGeom prst="rect">
            <a:avLst/>
          </a:prstGeom>
        </p:spPr>
        <p:txBody>
          <a:bodyPr wrap="square">
            <a:spAutoFit/>
          </a:bodyPr>
          <a:lstStyle/>
          <a:p>
            <a:pPr algn="just" defTabSz="914400"/>
            <a:r>
              <a:rPr lang="zh-CN" altLang="en-US" sz="1800" kern="0" dirty="0">
                <a:solidFill>
                  <a:prstClr val="black">
                    <a:lumMod val="95000"/>
                    <a:lumOff val="5000"/>
                  </a:prstClr>
                </a:solidFill>
                <a:latin typeface="微软雅黑" panose="020B0503020204020204" charset="-122"/>
                <a:ea typeface="微软雅黑" panose="020B0503020204020204" charset="-122"/>
              </a:rPr>
              <a:t>要制定切实可行的政策措施，鼓励有志青年到农村、到边远地区为国家教育事业建功立业。</a:t>
            </a:r>
            <a:endParaRPr lang="zh-CN" altLang="en-US" sz="1800" kern="0" dirty="0" smtClean="0">
              <a:solidFill>
                <a:prstClr val="black">
                  <a:lumMod val="95000"/>
                  <a:lumOff val="5000"/>
                </a:prstClr>
              </a:solidFill>
              <a:latin typeface="微软雅黑" panose="020B0503020204020204" charset="-122"/>
              <a:ea typeface="微软雅黑" panose="020B0503020204020204" charset="-122"/>
            </a:endParaRPr>
          </a:p>
        </p:txBody>
      </p:sp>
      <p:sp>
        <p:nvSpPr>
          <p:cNvPr id="27" name="矩形 26"/>
          <p:cNvSpPr/>
          <p:nvPr/>
        </p:nvSpPr>
        <p:spPr>
          <a:xfrm>
            <a:off x="2780727" y="4707805"/>
            <a:ext cx="8492581" cy="728982"/>
          </a:xfrm>
          <a:prstGeom prst="rect">
            <a:avLst/>
          </a:prstGeom>
        </p:spPr>
        <p:txBody>
          <a:bodyPr wrap="square">
            <a:spAutoFit/>
          </a:bodyPr>
          <a:lstStyle/>
          <a:p>
            <a:pPr algn="just" defTabSz="914400">
              <a:lnSpc>
                <a:spcPct val="120000"/>
              </a:lnSpc>
            </a:pPr>
            <a:r>
              <a:rPr lang="zh-CN" altLang="en-US" sz="1800" kern="0" dirty="0">
                <a:solidFill>
                  <a:prstClr val="black">
                    <a:lumMod val="95000"/>
                    <a:lumOff val="5000"/>
                  </a:prstClr>
                </a:solidFill>
                <a:latin typeface="微软雅黑" panose="020B0503020204020204" charset="-122"/>
                <a:ea typeface="微软雅黑" panose="020B0503020204020204" charset="-122"/>
              </a:rPr>
              <a:t>要加强教师教育体系建设，加大对师范院校的支持力度，找准教师教育中存在的主要问题，寻求深化教师教育改革的突破口和着力点，不断提高教师培养培训的质量。</a:t>
            </a:r>
            <a:endParaRPr lang="zh-CN" altLang="en-US" sz="1800" kern="0" dirty="0" smtClean="0">
              <a:solidFill>
                <a:prstClr val="black">
                  <a:lumMod val="95000"/>
                  <a:lumOff val="5000"/>
                </a:prstClr>
              </a:solidFill>
              <a:latin typeface="微软雅黑" panose="020B0503020204020204" charset="-122"/>
              <a:ea typeface="微软雅黑" panose="020B0503020204020204" charset="-122"/>
            </a:endParaRPr>
          </a:p>
        </p:txBody>
      </p:sp>
      <p:sp>
        <p:nvSpPr>
          <p:cNvPr id="28" name="矩形: 圆角 14"/>
          <p:cNvSpPr/>
          <p:nvPr/>
        </p:nvSpPr>
        <p:spPr>
          <a:xfrm>
            <a:off x="1345602" y="5679485"/>
            <a:ext cx="598945" cy="598945"/>
          </a:xfrm>
          <a:prstGeom prst="roundRect">
            <a:avLst>
              <a:gd name="adj" fmla="val 50000"/>
            </a:avLst>
          </a:prstGeom>
          <a:solidFill>
            <a:srgbClr val="C00000"/>
          </a:solidFill>
          <a:ln w="12700" cap="flat" cmpd="sng" algn="ctr">
            <a:noFill/>
            <a:prstDash val="solid"/>
            <a:miter lim="800000"/>
          </a:ln>
          <a:effectLst/>
        </p:spPr>
        <p:txBody>
          <a:bodyPr rtlCol="0" anchor="ctr"/>
          <a:lstStyle/>
          <a:p>
            <a:pPr algn="ctr" defTabSz="914400">
              <a:defRPr/>
            </a:pPr>
            <a:r>
              <a:rPr lang="en-US" altLang="zh-CN" sz="3000" b="1" kern="0" dirty="0" smtClean="0">
                <a:solidFill>
                  <a:srgbClr val="FFFAE3"/>
                </a:solidFill>
                <a:latin typeface="Century Gothic" panose="020B0502020202020204"/>
                <a:ea typeface="方正兰亭黑简体"/>
                <a:cs typeface="+mn-ea"/>
                <a:sym typeface="+mn-lt"/>
              </a:rPr>
              <a:t>4</a:t>
            </a:r>
            <a:endParaRPr lang="zh-CN" altLang="en-US" sz="3000" b="1" kern="0" dirty="0" smtClean="0">
              <a:solidFill>
                <a:srgbClr val="FFFAE3"/>
              </a:solidFill>
              <a:latin typeface="Century Gothic" panose="020B0502020202020204"/>
              <a:ea typeface="方正兰亭黑简体"/>
              <a:cs typeface="+mn-ea"/>
              <a:sym typeface="+mn-lt"/>
            </a:endParaRPr>
          </a:p>
        </p:txBody>
      </p:sp>
      <p:sp>
        <p:nvSpPr>
          <p:cNvPr id="29" name="箭头: V 形 21"/>
          <p:cNvSpPr/>
          <p:nvPr/>
        </p:nvSpPr>
        <p:spPr>
          <a:xfrm>
            <a:off x="2322301" y="5787836"/>
            <a:ext cx="389412" cy="389412"/>
          </a:xfrm>
          <a:prstGeom prst="chevron">
            <a:avLst/>
          </a:prstGeom>
          <a:solidFill>
            <a:srgbClr val="8E1E00"/>
          </a:solidFill>
          <a:ln w="12700" cap="flat" cmpd="sng" algn="ctr">
            <a:noFill/>
            <a:prstDash val="solid"/>
            <a:miter lim="800000"/>
          </a:ln>
          <a:effectLst/>
        </p:spPr>
        <p:txBody>
          <a:bodyPr rtlCol="0" anchor="ctr"/>
          <a:lstStyle/>
          <a:p>
            <a:pPr algn="ctr" defTabSz="914400">
              <a:defRPr/>
            </a:pPr>
            <a:endParaRPr lang="zh-CN" altLang="en-US" sz="1800" kern="0" smtClean="0">
              <a:solidFill>
                <a:prstClr val="black"/>
              </a:solidFill>
              <a:latin typeface="Century Gothic" panose="020B0502020202020204"/>
              <a:ea typeface="方正兰亭黑简体"/>
              <a:cs typeface="+mn-ea"/>
              <a:sym typeface="+mn-lt"/>
            </a:endParaRPr>
          </a:p>
        </p:txBody>
      </p:sp>
      <p:sp>
        <p:nvSpPr>
          <p:cNvPr id="30" name="矩形 29"/>
          <p:cNvSpPr/>
          <p:nvPr/>
        </p:nvSpPr>
        <p:spPr>
          <a:xfrm>
            <a:off x="2780727" y="5780665"/>
            <a:ext cx="8492581" cy="396583"/>
          </a:xfrm>
          <a:prstGeom prst="rect">
            <a:avLst/>
          </a:prstGeom>
        </p:spPr>
        <p:txBody>
          <a:bodyPr wrap="square">
            <a:spAutoFit/>
          </a:bodyPr>
          <a:lstStyle/>
          <a:p>
            <a:pPr algn="just" defTabSz="914400">
              <a:lnSpc>
                <a:spcPct val="120000"/>
              </a:lnSpc>
            </a:pPr>
            <a:r>
              <a:rPr lang="zh-CN" altLang="en-US" sz="1800" kern="0" dirty="0">
                <a:solidFill>
                  <a:prstClr val="black">
                    <a:lumMod val="95000"/>
                    <a:lumOff val="5000"/>
                  </a:prstClr>
                </a:solidFill>
                <a:latin typeface="微软雅黑" panose="020B0503020204020204" charset="-122"/>
                <a:ea typeface="微软雅黑" panose="020B0503020204020204" charset="-122"/>
              </a:rPr>
              <a:t>要让全社会广泛了解教师工作的重要性和特殊性，让尊师重教蔚然成风。</a:t>
            </a:r>
            <a:endParaRPr lang="zh-CN" altLang="en-US" sz="1800" kern="0" dirty="0" smtClean="0">
              <a:solidFill>
                <a:prstClr val="black">
                  <a:lumMod val="95000"/>
                  <a:lumOff val="5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220"/>
    </mc:Choice>
    <mc:Fallback>
      <p:transition spd="slow" advTm="9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p:cTn id="20" dur="750" fill="hold"/>
                                        <p:tgtEl>
                                          <p:spTgt spid="19"/>
                                        </p:tgtEl>
                                        <p:attrNameLst>
                                          <p:attrName>ppt_w</p:attrName>
                                        </p:attrNameLst>
                                      </p:cBhvr>
                                      <p:tavLst>
                                        <p:tav tm="0">
                                          <p:val>
                                            <p:fltVal val="0"/>
                                          </p:val>
                                        </p:tav>
                                        <p:tav tm="100000">
                                          <p:val>
                                            <p:strVal val="#ppt_w"/>
                                          </p:val>
                                        </p:tav>
                                      </p:tavLst>
                                    </p:anim>
                                    <p:anim calcmode="lin" valueType="num">
                                      <p:cBhvr>
                                        <p:cTn id="21" dur="750" fill="hold"/>
                                        <p:tgtEl>
                                          <p:spTgt spid="19"/>
                                        </p:tgtEl>
                                        <p:attrNameLst>
                                          <p:attrName>ppt_h</p:attrName>
                                        </p:attrNameLst>
                                      </p:cBhvr>
                                      <p:tavLst>
                                        <p:tav tm="0">
                                          <p:val>
                                            <p:fltVal val="0"/>
                                          </p:val>
                                        </p:tav>
                                        <p:tav tm="100000">
                                          <p:val>
                                            <p:strVal val="#ppt_h"/>
                                          </p:val>
                                        </p:tav>
                                      </p:tavLst>
                                    </p:anim>
                                    <p:animEffect transition="in" filter="fade">
                                      <p:cBhvr>
                                        <p:cTn id="22" dur="750"/>
                                        <p:tgtEl>
                                          <p:spTgt spid="19"/>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 calcmode="lin" valueType="num">
                                      <p:cBhvr>
                                        <p:cTn id="30" dur="750" fill="hold"/>
                                        <p:tgtEl>
                                          <p:spTgt spid="23"/>
                                        </p:tgtEl>
                                        <p:attrNameLst>
                                          <p:attrName>ppt_w</p:attrName>
                                        </p:attrNameLst>
                                      </p:cBhvr>
                                      <p:tavLst>
                                        <p:tav tm="0">
                                          <p:val>
                                            <p:fltVal val="0"/>
                                          </p:val>
                                        </p:tav>
                                        <p:tav tm="100000">
                                          <p:val>
                                            <p:strVal val="#ppt_w"/>
                                          </p:val>
                                        </p:tav>
                                      </p:tavLst>
                                    </p:anim>
                                    <p:anim calcmode="lin" valueType="num">
                                      <p:cBhvr>
                                        <p:cTn id="31" dur="750" fill="hold"/>
                                        <p:tgtEl>
                                          <p:spTgt spid="23"/>
                                        </p:tgtEl>
                                        <p:attrNameLst>
                                          <p:attrName>ppt_h</p:attrName>
                                        </p:attrNameLst>
                                      </p:cBhvr>
                                      <p:tavLst>
                                        <p:tav tm="0">
                                          <p:val>
                                            <p:fltVal val="0"/>
                                          </p:val>
                                        </p:tav>
                                        <p:tav tm="100000">
                                          <p:val>
                                            <p:strVal val="#ppt_h"/>
                                          </p:val>
                                        </p:tav>
                                      </p:tavLst>
                                    </p:anim>
                                    <p:animEffect transition="in" filter="fade">
                                      <p:cBhvr>
                                        <p:cTn id="32" dur="750"/>
                                        <p:tgtEl>
                                          <p:spTgt spid="23"/>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28"/>
                                        </p:tgtEl>
                                        <p:attrNameLst>
                                          <p:attrName>style.visibility</p:attrName>
                                        </p:attrNameLst>
                                      </p:cBhvr>
                                      <p:to>
                                        <p:strVal val="visible"/>
                                      </p:to>
                                    </p:set>
                                    <p:anim calcmode="lin" valueType="num">
                                      <p:cBhvr>
                                        <p:cTn id="35" dur="750" fill="hold"/>
                                        <p:tgtEl>
                                          <p:spTgt spid="28"/>
                                        </p:tgtEl>
                                        <p:attrNameLst>
                                          <p:attrName>ppt_w</p:attrName>
                                        </p:attrNameLst>
                                      </p:cBhvr>
                                      <p:tavLst>
                                        <p:tav tm="0">
                                          <p:val>
                                            <p:fltVal val="0"/>
                                          </p:val>
                                        </p:tav>
                                        <p:tav tm="100000">
                                          <p:val>
                                            <p:strVal val="#ppt_w"/>
                                          </p:val>
                                        </p:tav>
                                      </p:tavLst>
                                    </p:anim>
                                    <p:anim calcmode="lin" valueType="num">
                                      <p:cBhvr>
                                        <p:cTn id="36" dur="750" fill="hold"/>
                                        <p:tgtEl>
                                          <p:spTgt spid="28"/>
                                        </p:tgtEl>
                                        <p:attrNameLst>
                                          <p:attrName>ppt_h</p:attrName>
                                        </p:attrNameLst>
                                      </p:cBhvr>
                                      <p:tavLst>
                                        <p:tav tm="0">
                                          <p:val>
                                            <p:fltVal val="0"/>
                                          </p:val>
                                        </p:tav>
                                        <p:tav tm="100000">
                                          <p:val>
                                            <p:strVal val="#ppt_h"/>
                                          </p:val>
                                        </p:tav>
                                      </p:tavLst>
                                    </p:anim>
                                    <p:animEffect transition="in" filter="fade">
                                      <p:cBhvr>
                                        <p:cTn id="37" dur="750"/>
                                        <p:tgtEl>
                                          <p:spTgt spid="28"/>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2500"/>
                            </p:stCondLst>
                            <p:childTnLst>
                              <p:par>
                                <p:cTn id="52" presetID="2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23" grpId="0" animBg="1"/>
      <p:bldP spid="24" grpId="0" animBg="1"/>
      <p:bldP spid="25" grpId="0"/>
      <p:bldP spid="26" grpId="0"/>
      <p:bldP spid="27" grpId="0"/>
      <p:bldP spid="28" grpId="0" animBg="1"/>
      <p:bldP spid="29" grpId="0" animBg="1"/>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7403" y="1914249"/>
            <a:ext cx="5078285" cy="753233"/>
          </a:xfrm>
          <a:prstGeom prst="rect">
            <a:avLst/>
          </a:prstGeom>
          <a:solidFill>
            <a:srgbClr val="C00000"/>
          </a:solidFill>
          <a:ln w="25400" cap="flat" cmpd="sng" algn="ctr">
            <a:noFill/>
            <a:prstDash val="solid"/>
          </a:ln>
          <a:effectLst/>
        </p:spPr>
        <p:txBody>
          <a:bodyPr rtlCol="0" anchor="ctr"/>
          <a:lstStyle/>
          <a:p>
            <a:pPr algn="ctr" defTabSz="914400"/>
            <a:r>
              <a:rPr lang="zh-CN" altLang="en-US" sz="2800" b="1" kern="0" dirty="0">
                <a:solidFill>
                  <a:srgbClr val="FFFFFF"/>
                </a:solidFill>
                <a:latin typeface="微软雅黑" panose="020B0503020204020204" charset="-122"/>
                <a:ea typeface="微软雅黑" panose="020B0503020204020204" charset="-122"/>
              </a:rPr>
              <a:t>三寸粉笔，三尺讲台系国运</a:t>
            </a:r>
            <a:endParaRPr lang="en-US" altLang="zh-CN" sz="2800" b="1" kern="0" dirty="0" smtClean="0">
              <a:solidFill>
                <a:srgbClr val="FFFFFF"/>
              </a:solidFill>
              <a:latin typeface="微软雅黑" panose="020B0503020204020204" charset="-122"/>
              <a:ea typeface="微软雅黑" panose="020B0503020204020204" charset="-122"/>
            </a:endParaRPr>
          </a:p>
        </p:txBody>
      </p:sp>
      <p:sp>
        <p:nvSpPr>
          <p:cNvPr id="3" name="矩形: 圆角 7"/>
          <p:cNvSpPr/>
          <p:nvPr/>
        </p:nvSpPr>
        <p:spPr>
          <a:xfrm>
            <a:off x="917403" y="2921000"/>
            <a:ext cx="10254098" cy="3251200"/>
          </a:xfrm>
          <a:prstGeom prst="roundRect">
            <a:avLst>
              <a:gd name="adj" fmla="val 0"/>
            </a:avLst>
          </a:prstGeom>
          <a:noFill/>
          <a:ln w="19050" cap="flat" cmpd="sng" algn="ctr">
            <a:solidFill>
              <a:srgbClr val="FF0000"/>
            </a:solidFill>
            <a:prstDash val="solid"/>
          </a:ln>
          <a:effectLst/>
        </p:spPr>
        <p:txBody>
          <a:bodyPr rtlCol="0" anchor="ctr"/>
          <a:lstStyle/>
          <a:p>
            <a:pPr algn="ctr" defTabSz="914400">
              <a:defRPr/>
            </a:pPr>
            <a:endParaRPr lang="zh-CN" altLang="en-US" sz="1800" kern="0" smtClean="0">
              <a:solidFill>
                <a:srgbClr val="FFFFFF"/>
              </a:solidFill>
              <a:latin typeface="Calibri" panose="020F0502020204030204"/>
              <a:ea typeface="宋体" panose="02010600030101010101" pitchFamily="2" charset="-122"/>
            </a:endParaRPr>
          </a:p>
        </p:txBody>
      </p:sp>
      <p:sp>
        <p:nvSpPr>
          <p:cNvPr id="4" name="矩形 3"/>
          <p:cNvSpPr/>
          <p:nvPr/>
        </p:nvSpPr>
        <p:spPr>
          <a:xfrm>
            <a:off x="6093215" y="1914249"/>
            <a:ext cx="5078285" cy="753233"/>
          </a:xfrm>
          <a:prstGeom prst="rect">
            <a:avLst/>
          </a:prstGeom>
          <a:solidFill>
            <a:srgbClr val="C00000"/>
          </a:solidFill>
          <a:ln w="25400" cap="flat" cmpd="sng" algn="ctr">
            <a:noFill/>
            <a:prstDash val="solid"/>
          </a:ln>
          <a:effectLst/>
        </p:spPr>
        <p:txBody>
          <a:bodyPr rtlCol="0" anchor="ctr"/>
          <a:lstStyle/>
          <a:p>
            <a:pPr algn="ctr" defTabSz="914400"/>
            <a:r>
              <a:rPr lang="zh-CN" altLang="en-US" sz="2800" b="1" kern="0" dirty="0">
                <a:solidFill>
                  <a:srgbClr val="FFFFFF"/>
                </a:solidFill>
                <a:latin typeface="微软雅黑" panose="020B0503020204020204" charset="-122"/>
                <a:ea typeface="微软雅黑" panose="020B0503020204020204" charset="-122"/>
              </a:rPr>
              <a:t>一颗丹心，一生秉烛铸民魂</a:t>
            </a:r>
            <a:endParaRPr lang="en-US" altLang="zh-CN" sz="2800" b="1" kern="0" dirty="0" smtClean="0">
              <a:solidFill>
                <a:srgbClr val="FFFFFF"/>
              </a:solidFill>
              <a:latin typeface="微软雅黑" panose="020B0503020204020204" charset="-122"/>
              <a:ea typeface="微软雅黑" panose="020B0503020204020204" charset="-122"/>
            </a:endParaRPr>
          </a:p>
        </p:txBody>
      </p:sp>
      <p:sp>
        <p:nvSpPr>
          <p:cNvPr id="5" name="矩形 4"/>
          <p:cNvSpPr/>
          <p:nvPr/>
        </p:nvSpPr>
        <p:spPr>
          <a:xfrm>
            <a:off x="1127447" y="3136962"/>
            <a:ext cx="5540053" cy="2627899"/>
          </a:xfrm>
          <a:prstGeom prst="rect">
            <a:avLst/>
          </a:prstGeom>
        </p:spPr>
        <p:txBody>
          <a:bodyPr wrap="square">
            <a:spAutoFit/>
          </a:bodyPr>
          <a:lstStyle/>
          <a:p>
            <a:pPr defTabSz="914400">
              <a:lnSpc>
                <a:spcPct val="140000"/>
              </a:lnSpc>
            </a:pPr>
            <a:r>
              <a:rPr lang="zh-CN" altLang="en-US" dirty="0">
                <a:solidFill>
                  <a:srgbClr val="591300"/>
                </a:solidFill>
                <a:latin typeface="Calibri" panose="020F0502020204030204"/>
                <a:ea typeface="微软雅黑" panose="020B0503020204020204" charset="-122"/>
                <a:cs typeface="Times New Roman" panose="02020603050405020304" pitchFamily="18" charset="0"/>
              </a:rPr>
              <a:t>在第</a:t>
            </a:r>
            <a:r>
              <a:rPr lang="en-US" altLang="zh-CN" dirty="0">
                <a:solidFill>
                  <a:srgbClr val="591300"/>
                </a:solidFill>
                <a:latin typeface="Calibri" panose="020F0502020204030204"/>
                <a:ea typeface="微软雅黑" panose="020B0503020204020204" charset="-122"/>
                <a:cs typeface="Times New Roman" panose="02020603050405020304" pitchFamily="18" charset="0"/>
              </a:rPr>
              <a:t>32</a:t>
            </a:r>
            <a:r>
              <a:rPr lang="zh-CN" altLang="en-US" dirty="0">
                <a:solidFill>
                  <a:srgbClr val="591300"/>
                </a:solidFill>
                <a:latin typeface="Calibri" panose="020F0502020204030204"/>
                <a:ea typeface="微软雅黑" panose="020B0503020204020204" charset="-122"/>
                <a:cs typeface="Times New Roman" panose="02020603050405020304" pitchFamily="18" charset="0"/>
              </a:rPr>
              <a:t>个教师节来临之际，习近平对广大教师的殷切嘱托言犹在耳：“今天的学生就是未来实现中华民族伟大复兴中国梦的主力军，广大教师就是打造这支中华民族‘梦之队’的筑梦人。”</a:t>
            </a:r>
            <a:endParaRPr lang="zh-CN" altLang="en-US" b="1" dirty="0">
              <a:solidFill>
                <a:srgbClr val="C00000"/>
              </a:solidFill>
              <a:latin typeface="Calibri" panose="020F0502020204030204"/>
              <a:ea typeface="微软雅黑" panose="020B0503020204020204" charset="-122"/>
              <a:cs typeface="Times New Roman" panose="02020603050405020304" pitchFamily="18" charset="0"/>
            </a:endParaRPr>
          </a:p>
        </p:txBody>
      </p:sp>
      <p:pic>
        <p:nvPicPr>
          <p:cNvPr id="3076" name="Picture 4" descr="http://p0.so.qhmsg.com/bdr/_240_/t019e8b5569c47a070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81357" y="3307911"/>
            <a:ext cx="36576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1452588"/>
    </mc:Choice>
    <mc:Fallback>
      <p:transition spd="slow" advTm="145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 fill="hold"/>
                                        <p:tgtEl>
                                          <p:spTgt spid="2"/>
                                        </p:tgtEl>
                                        <p:attrNameLst>
                                          <p:attrName>ppt_w</p:attrName>
                                        </p:attrNameLst>
                                      </p:cBhvr>
                                      <p:tavLst>
                                        <p:tav tm="0">
                                          <p:val>
                                            <p:fltVal val="0"/>
                                          </p:val>
                                        </p:tav>
                                        <p:tav tm="100000">
                                          <p:val>
                                            <p:strVal val="#ppt_w"/>
                                          </p:val>
                                        </p:tav>
                                      </p:tavLst>
                                    </p:anim>
                                    <p:anim calcmode="lin" valueType="num">
                                      <p:cBhvr>
                                        <p:cTn id="8" dur="10" fill="hold"/>
                                        <p:tgtEl>
                                          <p:spTgt spid="2"/>
                                        </p:tgtEl>
                                        <p:attrNameLst>
                                          <p:attrName>ppt_h</p:attrName>
                                        </p:attrNameLst>
                                      </p:cBhvr>
                                      <p:tavLst>
                                        <p:tav tm="0">
                                          <p:val>
                                            <p:fltVal val="0"/>
                                          </p:val>
                                        </p:tav>
                                        <p:tav tm="100000">
                                          <p:val>
                                            <p:strVal val="#ppt_h"/>
                                          </p:val>
                                        </p:tav>
                                      </p:tavLst>
                                    </p:anim>
                                    <p:animEffect transition="in" filter="fade">
                                      <p:cBhvr>
                                        <p:cTn id="9" dur="10"/>
                                        <p:tgtEl>
                                          <p:spTgt spid="2"/>
                                        </p:tgtEl>
                                      </p:cBhvr>
                                    </p:animEffect>
                                  </p:childTnLst>
                                </p:cTn>
                              </p:par>
                            </p:childTnLst>
                          </p:cTn>
                        </p:par>
                        <p:par>
                          <p:cTn id="10" fill="hold">
                            <p:stCondLst>
                              <p:cond delay="500"/>
                            </p:stCondLst>
                            <p:childTnLst>
                              <p:par>
                                <p:cTn id="11" presetID="27" presetClass="emph" presetSubtype="0" fill="remove" grpId="1" nodeType="afterEffect">
                                  <p:stCondLst>
                                    <p:cond delay="0"/>
                                  </p:stCondLst>
                                  <p:childTnLst>
                                    <p:animClr clrSpc="rgb" dir="cw">
                                      <p:cBhvr override="childStyle">
                                        <p:cTn id="12" dur="250" autoRev="1" fill="remove"/>
                                        <p:tgtEl>
                                          <p:spTgt spid="2"/>
                                        </p:tgtEl>
                                        <p:attrNameLst>
                                          <p:attrName>style.color</p:attrName>
                                        </p:attrNameLst>
                                      </p:cBhvr>
                                      <p:to>
                                        <a:schemeClr val="bg1"/>
                                      </p:to>
                                    </p:animClr>
                                    <p:animClr clrSpc="rgb" dir="cw">
                                      <p:cBhvr>
                                        <p:cTn id="13" dur="250" autoRev="1" fill="remove"/>
                                        <p:tgtEl>
                                          <p:spTgt spid="2"/>
                                        </p:tgtEl>
                                        <p:attrNameLst>
                                          <p:attrName>fillcolor</p:attrName>
                                        </p:attrNameLst>
                                      </p:cBhvr>
                                      <p:to>
                                        <a:schemeClr val="bg1"/>
                                      </p:to>
                                    </p:animClr>
                                    <p:set>
                                      <p:cBhvr>
                                        <p:cTn id="14" dur="250" autoRev="1" fill="remove"/>
                                        <p:tgtEl>
                                          <p:spTgt spid="2"/>
                                        </p:tgtEl>
                                        <p:attrNameLst>
                                          <p:attrName>fill.type</p:attrName>
                                        </p:attrNameLst>
                                      </p:cBhvr>
                                      <p:to>
                                        <p:strVal val="solid"/>
                                      </p:to>
                                    </p:set>
                                    <p:set>
                                      <p:cBhvr>
                                        <p:cTn id="15" dur="250" autoRev="1" fill="remove"/>
                                        <p:tgtEl>
                                          <p:spTgt spid="2"/>
                                        </p:tgtEl>
                                        <p:attrNameLst>
                                          <p:attrName>fill.on</p:attrName>
                                        </p:attrNameLst>
                                      </p:cBhvr>
                                      <p:to>
                                        <p:strVal val="true"/>
                                      </p:to>
                                    </p:se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 fill="hold"/>
                                        <p:tgtEl>
                                          <p:spTgt spid="4"/>
                                        </p:tgtEl>
                                        <p:attrNameLst>
                                          <p:attrName>ppt_w</p:attrName>
                                        </p:attrNameLst>
                                      </p:cBhvr>
                                      <p:tavLst>
                                        <p:tav tm="0">
                                          <p:val>
                                            <p:fltVal val="0"/>
                                          </p:val>
                                        </p:tav>
                                        <p:tav tm="100000">
                                          <p:val>
                                            <p:strVal val="#ppt_w"/>
                                          </p:val>
                                        </p:tav>
                                      </p:tavLst>
                                    </p:anim>
                                    <p:anim calcmode="lin" valueType="num">
                                      <p:cBhvr>
                                        <p:cTn id="20" dur="10" fill="hold"/>
                                        <p:tgtEl>
                                          <p:spTgt spid="4"/>
                                        </p:tgtEl>
                                        <p:attrNameLst>
                                          <p:attrName>ppt_h</p:attrName>
                                        </p:attrNameLst>
                                      </p:cBhvr>
                                      <p:tavLst>
                                        <p:tav tm="0">
                                          <p:val>
                                            <p:fltVal val="0"/>
                                          </p:val>
                                        </p:tav>
                                        <p:tav tm="100000">
                                          <p:val>
                                            <p:strVal val="#ppt_h"/>
                                          </p:val>
                                        </p:tav>
                                      </p:tavLst>
                                    </p:anim>
                                    <p:animEffect transition="in" filter="fade">
                                      <p:cBhvr>
                                        <p:cTn id="21" dur="10"/>
                                        <p:tgtEl>
                                          <p:spTgt spid="4"/>
                                        </p:tgtEl>
                                      </p:cBhvr>
                                    </p:animEffect>
                                  </p:childTnLst>
                                </p:cTn>
                              </p:par>
                            </p:childTnLst>
                          </p:cTn>
                        </p:par>
                        <p:par>
                          <p:cTn id="22" fill="hold">
                            <p:stCondLst>
                              <p:cond delay="1500"/>
                            </p:stCondLst>
                            <p:childTnLst>
                              <p:par>
                                <p:cTn id="23" presetID="27" presetClass="emph" presetSubtype="0" fill="remove" grpId="1" nodeType="afterEffect">
                                  <p:stCondLst>
                                    <p:cond delay="0"/>
                                  </p:stCondLst>
                                  <p:childTnLst>
                                    <p:animClr clrSpc="rgb" dir="cw">
                                      <p:cBhvr override="childStyle">
                                        <p:cTn id="24" dur="250" autoRev="1" fill="remove"/>
                                        <p:tgtEl>
                                          <p:spTgt spid="4"/>
                                        </p:tgtEl>
                                        <p:attrNameLst>
                                          <p:attrName>style.color</p:attrName>
                                        </p:attrNameLst>
                                      </p:cBhvr>
                                      <p:to>
                                        <a:schemeClr val="bg1"/>
                                      </p:to>
                                    </p:animClr>
                                    <p:animClr clrSpc="rgb" dir="cw">
                                      <p:cBhvr>
                                        <p:cTn id="25" dur="250" autoRev="1" fill="remove"/>
                                        <p:tgtEl>
                                          <p:spTgt spid="4"/>
                                        </p:tgtEl>
                                        <p:attrNameLst>
                                          <p:attrName>fillcolor</p:attrName>
                                        </p:attrNameLst>
                                      </p:cBhvr>
                                      <p:to>
                                        <a:schemeClr val="bg1"/>
                                      </p:to>
                                    </p:animClr>
                                    <p:set>
                                      <p:cBhvr>
                                        <p:cTn id="26" dur="250" autoRev="1" fill="remove"/>
                                        <p:tgtEl>
                                          <p:spTgt spid="4"/>
                                        </p:tgtEl>
                                        <p:attrNameLst>
                                          <p:attrName>fill.type</p:attrName>
                                        </p:attrNameLst>
                                      </p:cBhvr>
                                      <p:to>
                                        <p:strVal val="solid"/>
                                      </p:to>
                                    </p:set>
                                    <p:set>
                                      <p:cBhvr>
                                        <p:cTn id="27" dur="250" autoRev="1" fill="remove"/>
                                        <p:tgtEl>
                                          <p:spTgt spid="4"/>
                                        </p:tgtEl>
                                        <p:attrNameLst>
                                          <p:attrName>fill.on</p:attrName>
                                        </p:attrNameLst>
                                      </p:cBhvr>
                                      <p:to>
                                        <p:strVal val="true"/>
                                      </p:to>
                                    </p:se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p:tgtEl>
                                          <p:spTgt spid="5"/>
                                        </p:tgtEl>
                                        <p:attrNameLst>
                                          <p:attrName>ppt_y</p:attrName>
                                        </p:attrNameLst>
                                      </p:cBhvr>
                                      <p:tavLst>
                                        <p:tav tm="0">
                                          <p:val>
                                            <p:strVal val="#ppt_y+#ppt_h*1.125000"/>
                                          </p:val>
                                        </p:tav>
                                        <p:tav tm="100000">
                                          <p:val>
                                            <p:strVal val="#ppt_y"/>
                                          </p:val>
                                        </p:tav>
                                      </p:tavLst>
                                    </p:anim>
                                    <p:animEffect transition="in" filter="wipe(up)">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76"/>
                                        </p:tgtEl>
                                        <p:attrNameLst>
                                          <p:attrName>style.visibility</p:attrName>
                                        </p:attrNameLst>
                                      </p:cBhvr>
                                      <p:to>
                                        <p:strVal val="visible"/>
                                      </p:to>
                                    </p:set>
                                    <p:animEffect transition="in" filter="barn(inVertical)">
                                      <p:cBhvr>
                                        <p:cTn id="4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p:nvPr/>
        </p:nvSpPr>
        <p:spPr>
          <a:xfrm>
            <a:off x="1055440" y="2636912"/>
            <a:ext cx="8928992" cy="2123604"/>
          </a:xfrm>
          <a:prstGeom prst="rect">
            <a:avLst/>
          </a:prstGeom>
          <a:noFill/>
        </p:spPr>
        <p:txBody>
          <a:bodyPr wrap="square" lIns="91388" tIns="45693" rIns="91388" bIns="45693" rtlCol="0">
            <a:spAutoFit/>
          </a:bodyPr>
          <a:lstStyle/>
          <a:p>
            <a:pPr algn="ctr">
              <a:defRPr/>
            </a:pPr>
            <a:r>
              <a:rPr lang="zh-CN" altLang="en-US" sz="6600" b="1" dirty="0">
                <a:solidFill>
                  <a:srgbClr val="C00000"/>
                </a:solidFill>
                <a:latin typeface="微软雅黑" panose="020B0503020204020204" charset="-122"/>
                <a:ea typeface="微软雅黑" panose="020B0503020204020204" charset="-122"/>
                <a:cs typeface="+mn-ea"/>
                <a:sym typeface="+mn-lt"/>
              </a:rPr>
              <a:t>习近平谈教育</a:t>
            </a:r>
            <a:r>
              <a:rPr lang="zh-CN" altLang="en-US" sz="6600" b="1" dirty="0" smtClean="0">
                <a:solidFill>
                  <a:srgbClr val="C00000"/>
                </a:solidFill>
                <a:latin typeface="微软雅黑" panose="020B0503020204020204" charset="-122"/>
                <a:ea typeface="微软雅黑" panose="020B0503020204020204" charset="-122"/>
                <a:cs typeface="+mn-ea"/>
                <a:sym typeface="+mn-lt"/>
              </a:rPr>
              <a:t>发展</a:t>
            </a:r>
            <a:endParaRPr lang="en-US" altLang="zh-CN" sz="6600" b="1" dirty="0" smtClean="0">
              <a:solidFill>
                <a:srgbClr val="C00000"/>
              </a:solidFill>
              <a:latin typeface="微软雅黑" panose="020B0503020204020204" charset="-122"/>
              <a:ea typeface="微软雅黑" panose="020B0503020204020204" charset="-122"/>
              <a:cs typeface="+mn-ea"/>
              <a:sym typeface="+mn-lt"/>
            </a:endParaRPr>
          </a:p>
          <a:p>
            <a:pPr algn="ctr">
              <a:defRPr/>
            </a:pPr>
            <a:r>
              <a:rPr lang="zh-CN" altLang="en-US" sz="6600" b="1" dirty="0" smtClean="0">
                <a:solidFill>
                  <a:srgbClr val="C00000"/>
                </a:solidFill>
                <a:latin typeface="微软雅黑" panose="020B0503020204020204" charset="-122"/>
                <a:ea typeface="微软雅黑" panose="020B0503020204020204" charset="-122"/>
                <a:cs typeface="+mn-ea"/>
                <a:sym typeface="+mn-lt"/>
              </a:rPr>
              <a:t>的</a:t>
            </a:r>
            <a:r>
              <a:rPr lang="zh-CN" altLang="en-US" sz="6600" b="1" dirty="0">
                <a:solidFill>
                  <a:srgbClr val="C00000"/>
                </a:solidFill>
                <a:latin typeface="微软雅黑" panose="020B0503020204020204" charset="-122"/>
                <a:ea typeface="微软雅黑" panose="020B0503020204020204" charset="-122"/>
                <a:cs typeface="+mn-ea"/>
                <a:sym typeface="+mn-lt"/>
              </a:rPr>
              <a:t>金句</a:t>
            </a:r>
            <a:endParaRPr lang="zh-CN" altLang="en-US" sz="6600" b="1" dirty="0">
              <a:solidFill>
                <a:srgbClr val="C00000"/>
              </a:solidFill>
              <a:latin typeface="微软雅黑" panose="020B0503020204020204" charset="-122"/>
              <a:ea typeface="微软雅黑" panose="020B0503020204020204" charset="-122"/>
              <a:cs typeface="+mn-ea"/>
              <a:sym typeface="+mn-lt"/>
            </a:endParaRPr>
          </a:p>
        </p:txBody>
      </p:sp>
      <p:grpSp>
        <p:nvGrpSpPr>
          <p:cNvPr id="6" name="组合 5"/>
          <p:cNvGrpSpPr/>
          <p:nvPr/>
        </p:nvGrpSpPr>
        <p:grpSpPr>
          <a:xfrm>
            <a:off x="4656384" y="692695"/>
            <a:ext cx="1727103" cy="1468523"/>
            <a:chOff x="5138057" y="508000"/>
            <a:chExt cx="2150820"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 name="文本框 4"/>
            <p:cNvSpPr txBox="1"/>
            <p:nvPr/>
          </p:nvSpPr>
          <p:spPr>
            <a:xfrm>
              <a:off x="5285906" y="699125"/>
              <a:ext cx="2002971" cy="1456481"/>
            </a:xfrm>
            <a:prstGeom prst="rect">
              <a:avLst/>
            </a:prstGeom>
            <a:noFill/>
          </p:spPr>
          <p:txBody>
            <a:bodyPr wrap="square" rtlCol="0">
              <a:spAutoFit/>
            </a:bodyPr>
            <a:lstStyle/>
            <a:p>
              <a:r>
                <a:rPr lang="en-US" altLang="zh-CN" sz="7000" b="1" dirty="0" smtClean="0">
                  <a:solidFill>
                    <a:schemeClr val="bg1"/>
                  </a:solidFill>
                  <a:latin typeface="微软雅黑" panose="020B0503020204020204" charset="-122"/>
                  <a:ea typeface="微软雅黑" panose="020B0503020204020204" charset="-122"/>
                </a:rPr>
                <a:t>04</a:t>
              </a:r>
              <a:endParaRPr lang="zh-CN" altLang="en-US" sz="7000" b="1"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30300" y="1444755"/>
            <a:ext cx="10150275" cy="976133"/>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defTabSz="914400">
              <a:defRPr/>
            </a:pPr>
            <a:endParaRPr lang="zh-CN" altLang="en-US" sz="1865" kern="0" dirty="0">
              <a:solidFill>
                <a:srgbClr val="FF0517"/>
              </a:solidFill>
              <a:latin typeface="Arial" panose="020B0604020202020204"/>
              <a:ea typeface="微软雅黑" panose="020B0503020204020204" charset="-122"/>
              <a:cs typeface="+mn-ea"/>
              <a:sym typeface="+mn-lt"/>
            </a:endParaRPr>
          </a:p>
        </p:txBody>
      </p:sp>
      <p:sp>
        <p:nvSpPr>
          <p:cNvPr id="12" name="矩形 11"/>
          <p:cNvSpPr>
            <a:spLocks noChangeArrowheads="1"/>
          </p:cNvSpPr>
          <p:nvPr/>
        </p:nvSpPr>
        <p:spPr bwMode="auto">
          <a:xfrm>
            <a:off x="1335454" y="1484784"/>
            <a:ext cx="9842478" cy="7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914400" eaLnBrk="1" fontAlgn="base" hangingPunct="1">
              <a:lnSpc>
                <a:spcPct val="150000"/>
              </a:lnSpc>
              <a:spcBef>
                <a:spcPct val="0"/>
              </a:spcBef>
              <a:spcAft>
                <a:spcPct val="0"/>
              </a:spcAft>
            </a:pPr>
            <a:r>
              <a:rPr lang="zh-CN" altLang="en-US" sz="1600" dirty="0">
                <a:solidFill>
                  <a:srgbClr val="000000"/>
                </a:solidFill>
                <a:latin typeface="Arial" panose="020B0604020202020204"/>
                <a:ea typeface="微软雅黑" panose="020B0503020204020204" charset="-122"/>
                <a:cs typeface="+mn-ea"/>
                <a:sym typeface="+mn-lt"/>
              </a:rPr>
              <a:t>“教育兴则国家兴，教育强则国家强。”党的十八大以来，以习近平同志为核心的党中央高度重视教育问题，习近平总书记在不同场合多次强调发展教育的重要意义，为教育强国的建设指明了方向。</a:t>
            </a:r>
            <a:endParaRPr lang="zh-CN" altLang="en-US" sz="1600" b="1" dirty="0">
              <a:solidFill>
                <a:srgbClr val="C00000"/>
              </a:solidFill>
              <a:latin typeface="Arial" panose="020B0604020202020204"/>
              <a:ea typeface="微软雅黑" panose="020B0503020204020204" charset="-122"/>
              <a:cs typeface="+mn-ea"/>
              <a:sym typeface="+mn-lt"/>
            </a:endParaRPr>
          </a:p>
        </p:txBody>
      </p:sp>
      <p:sp>
        <p:nvSpPr>
          <p:cNvPr id="13" name="矩形 12"/>
          <p:cNvSpPr/>
          <p:nvPr/>
        </p:nvSpPr>
        <p:spPr>
          <a:xfrm>
            <a:off x="2099194" y="3140968"/>
            <a:ext cx="9084271" cy="1569660"/>
          </a:xfrm>
          <a:prstGeom prst="rect">
            <a:avLst/>
          </a:prstGeom>
        </p:spPr>
        <p:txBody>
          <a:bodyPr wrap="square">
            <a:spAutoFit/>
          </a:bodyPr>
          <a:lstStyle/>
          <a:p>
            <a:pPr algn="just" defTabSz="914400">
              <a:lnSpc>
                <a:spcPct val="150000"/>
              </a:lnSpc>
            </a:pPr>
            <a:r>
              <a:rPr lang="zh-CN" altLang="en-US" sz="1600" kern="100" dirty="0">
                <a:solidFill>
                  <a:srgbClr val="502800"/>
                </a:solidFill>
                <a:latin typeface="Arial" panose="020B0604020202020204"/>
                <a:ea typeface="微软雅黑" panose="020B0503020204020204" charset="-122"/>
                <a:cs typeface="+mn-ea"/>
                <a:sym typeface="+mn-lt"/>
              </a:rPr>
              <a:t>教育决定着人类的今天，也决定着人类的未来。人类社会需要通过教育不断培养社会需要的人才，需要通过教育来传授已知、更新旧知、开掘新知、探索未知，从而使人们能够更好认识世界和改造世界、更好创造人类的美好未来</a:t>
            </a:r>
            <a:r>
              <a:rPr lang="zh-CN" altLang="en-US" sz="1600" kern="100" dirty="0" smtClean="0">
                <a:solidFill>
                  <a:srgbClr val="502800"/>
                </a:solidFill>
                <a:latin typeface="Arial" panose="020B0604020202020204"/>
                <a:ea typeface="微软雅黑" panose="020B0503020204020204" charset="-122"/>
                <a:cs typeface="+mn-ea"/>
                <a:sym typeface="+mn-lt"/>
              </a:rPr>
              <a:t>。</a:t>
            </a:r>
            <a:endParaRPr lang="zh-CN" altLang="en-US" sz="16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600" kern="100" dirty="0" smtClean="0">
                <a:solidFill>
                  <a:srgbClr val="502800"/>
                </a:solidFill>
                <a:latin typeface="Arial" panose="020B0604020202020204"/>
                <a:ea typeface="微软雅黑" panose="020B0503020204020204" charset="-122"/>
                <a:cs typeface="+mn-ea"/>
                <a:sym typeface="+mn-lt"/>
              </a:rPr>
              <a:t>——</a:t>
            </a:r>
            <a:r>
              <a:rPr lang="en-US" altLang="zh-CN" sz="1600" kern="100" dirty="0">
                <a:solidFill>
                  <a:srgbClr val="502800"/>
                </a:solidFill>
                <a:latin typeface="Arial" panose="020B0604020202020204"/>
                <a:ea typeface="微软雅黑" panose="020B0503020204020204" charset="-122"/>
                <a:cs typeface="+mn-ea"/>
                <a:sym typeface="+mn-lt"/>
              </a:rPr>
              <a:t>2013</a:t>
            </a:r>
            <a:r>
              <a:rPr lang="zh-CN" altLang="en-US" sz="1600" kern="100" dirty="0">
                <a:solidFill>
                  <a:srgbClr val="502800"/>
                </a:solidFill>
                <a:latin typeface="Arial" panose="020B0604020202020204"/>
                <a:ea typeface="微软雅黑" panose="020B0503020204020204" charset="-122"/>
                <a:cs typeface="+mn-ea"/>
                <a:sym typeface="+mn-lt"/>
              </a:rPr>
              <a:t>年</a:t>
            </a:r>
            <a:r>
              <a:rPr lang="en-US" altLang="zh-CN" sz="1600" kern="100" dirty="0">
                <a:solidFill>
                  <a:srgbClr val="502800"/>
                </a:solidFill>
                <a:latin typeface="Arial" panose="020B0604020202020204"/>
                <a:ea typeface="微软雅黑" panose="020B0503020204020204" charset="-122"/>
                <a:cs typeface="+mn-ea"/>
                <a:sym typeface="+mn-lt"/>
              </a:rPr>
              <a:t>4</a:t>
            </a:r>
            <a:r>
              <a:rPr lang="zh-CN" altLang="en-US" sz="1600" kern="100" dirty="0">
                <a:solidFill>
                  <a:srgbClr val="502800"/>
                </a:solidFill>
                <a:latin typeface="Arial" panose="020B0604020202020204"/>
                <a:ea typeface="微软雅黑" panose="020B0503020204020204" charset="-122"/>
                <a:cs typeface="+mn-ea"/>
                <a:sym typeface="+mn-lt"/>
              </a:rPr>
              <a:t>月，致清华大学苏世民学者项目启动仪式的贺信中强调</a:t>
            </a:r>
            <a:endParaRPr lang="zh-CN" altLang="en-US" sz="1600" kern="100" dirty="0">
              <a:solidFill>
                <a:srgbClr val="502800"/>
              </a:solidFill>
              <a:latin typeface="Arial" panose="020B0604020202020204"/>
              <a:ea typeface="微软雅黑" panose="020B0503020204020204" charset="-122"/>
              <a:cs typeface="+mn-ea"/>
              <a:sym typeface="+mn-lt"/>
            </a:endParaRPr>
          </a:p>
        </p:txBody>
      </p:sp>
      <p:sp>
        <p:nvSpPr>
          <p:cNvPr id="14" name="矩形 13"/>
          <p:cNvSpPr/>
          <p:nvPr/>
        </p:nvSpPr>
        <p:spPr>
          <a:xfrm>
            <a:off x="2099194" y="5239342"/>
            <a:ext cx="9325398" cy="1569660"/>
          </a:xfrm>
          <a:prstGeom prst="rect">
            <a:avLst/>
          </a:prstGeom>
        </p:spPr>
        <p:txBody>
          <a:bodyPr wrap="square">
            <a:spAutoFit/>
          </a:bodyPr>
          <a:lstStyle/>
          <a:p>
            <a:pPr algn="just" defTabSz="914400">
              <a:lnSpc>
                <a:spcPct val="150000"/>
              </a:lnSpc>
            </a:pPr>
            <a:r>
              <a:rPr lang="zh-CN" altLang="en-US" sz="1600" kern="100" dirty="0">
                <a:solidFill>
                  <a:srgbClr val="502800"/>
                </a:solidFill>
                <a:latin typeface="Arial" panose="020B0604020202020204"/>
                <a:ea typeface="微软雅黑" panose="020B0503020204020204" charset="-122"/>
                <a:cs typeface="+mn-ea"/>
                <a:sym typeface="+mn-lt"/>
              </a:rPr>
              <a:t>中国将坚定实施科教兴国战略，始终把教育摆在优先发展的战略位置，不断扩大投入，努力发展全民教育、终身教育，建设学习型社会，努力让每个孩子享有受教育的机会，努力让十三亿人民享有更好更公平的教育，获得发展自身、奉献社会、造福人民的能力</a:t>
            </a:r>
            <a:r>
              <a:rPr lang="zh-CN" altLang="en-US" sz="1600" kern="100" dirty="0" smtClean="0">
                <a:solidFill>
                  <a:srgbClr val="502800"/>
                </a:solidFill>
                <a:latin typeface="Arial" panose="020B0604020202020204"/>
                <a:ea typeface="微软雅黑" panose="020B0503020204020204" charset="-122"/>
                <a:cs typeface="+mn-ea"/>
                <a:sym typeface="+mn-lt"/>
              </a:rPr>
              <a:t>。</a:t>
            </a:r>
            <a:endParaRPr lang="zh-CN" altLang="en-US" sz="16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600" kern="100" dirty="0">
                <a:solidFill>
                  <a:srgbClr val="502800"/>
                </a:solidFill>
                <a:latin typeface="Arial" panose="020B0604020202020204"/>
                <a:ea typeface="微软雅黑" panose="020B0503020204020204" charset="-122"/>
                <a:cs typeface="+mn-ea"/>
                <a:sym typeface="+mn-lt"/>
              </a:rPr>
              <a:t>——2013</a:t>
            </a:r>
            <a:r>
              <a:rPr lang="zh-CN" altLang="en-US" sz="1600" kern="100" dirty="0">
                <a:solidFill>
                  <a:srgbClr val="502800"/>
                </a:solidFill>
                <a:latin typeface="Arial" panose="020B0604020202020204"/>
                <a:ea typeface="微软雅黑" panose="020B0503020204020204" charset="-122"/>
                <a:cs typeface="+mn-ea"/>
                <a:sym typeface="+mn-lt"/>
              </a:rPr>
              <a:t>年</a:t>
            </a:r>
            <a:r>
              <a:rPr lang="en-US" altLang="zh-CN" sz="1600" kern="100" dirty="0">
                <a:solidFill>
                  <a:srgbClr val="502800"/>
                </a:solidFill>
                <a:latin typeface="Arial" panose="020B0604020202020204"/>
                <a:ea typeface="微软雅黑" panose="020B0503020204020204" charset="-122"/>
                <a:cs typeface="+mn-ea"/>
                <a:sym typeface="+mn-lt"/>
              </a:rPr>
              <a:t>9</a:t>
            </a:r>
            <a:r>
              <a:rPr lang="zh-CN" altLang="en-US" sz="1600" kern="100" dirty="0">
                <a:solidFill>
                  <a:srgbClr val="502800"/>
                </a:solidFill>
                <a:latin typeface="Arial" panose="020B0604020202020204"/>
                <a:ea typeface="微软雅黑" panose="020B0503020204020204" charset="-122"/>
                <a:cs typeface="+mn-ea"/>
                <a:sym typeface="+mn-lt"/>
              </a:rPr>
              <a:t>月</a:t>
            </a:r>
            <a:r>
              <a:rPr lang="en-US" altLang="zh-CN" sz="1600" kern="100" dirty="0">
                <a:solidFill>
                  <a:srgbClr val="502800"/>
                </a:solidFill>
                <a:latin typeface="Arial" panose="020B0604020202020204"/>
                <a:ea typeface="微软雅黑" panose="020B0503020204020204" charset="-122"/>
                <a:cs typeface="+mn-ea"/>
                <a:sym typeface="+mn-lt"/>
              </a:rPr>
              <a:t>25</a:t>
            </a:r>
            <a:r>
              <a:rPr lang="zh-CN" altLang="en-US" sz="1600" kern="100" dirty="0">
                <a:solidFill>
                  <a:srgbClr val="502800"/>
                </a:solidFill>
                <a:latin typeface="Arial" panose="020B0604020202020204"/>
                <a:ea typeface="微软雅黑" panose="020B0503020204020204" charset="-122"/>
                <a:cs typeface="+mn-ea"/>
                <a:sym typeface="+mn-lt"/>
              </a:rPr>
              <a:t>日，在联合国“教育第一”全球倡议行动一周年纪念活动上发表的视频贺词中强调</a:t>
            </a:r>
            <a:endParaRPr lang="zh-CN" altLang="en-US" sz="1600" kern="100" dirty="0">
              <a:solidFill>
                <a:srgbClr val="502800"/>
              </a:solidFill>
              <a:latin typeface="Arial" panose="020B0604020202020204"/>
              <a:ea typeface="微软雅黑" panose="020B0503020204020204" charset="-122"/>
              <a:cs typeface="+mn-ea"/>
              <a:sym typeface="+mn-lt"/>
            </a:endParaRPr>
          </a:p>
        </p:txBody>
      </p:sp>
      <p:cxnSp>
        <p:nvCxnSpPr>
          <p:cNvPr id="15" name="直接连接符 14"/>
          <p:cNvCxnSpPr/>
          <p:nvPr/>
        </p:nvCxnSpPr>
        <p:spPr>
          <a:xfrm>
            <a:off x="1345977" y="3140968"/>
            <a:ext cx="0" cy="3528392"/>
          </a:xfrm>
          <a:prstGeom prst="line">
            <a:avLst/>
          </a:prstGeom>
          <a:noFill/>
          <a:ln w="6350" cap="flat" cmpd="sng" algn="ctr">
            <a:solidFill>
              <a:srgbClr val="FF9500"/>
            </a:solidFill>
            <a:prstDash val="solid"/>
            <a:miter lim="800000"/>
          </a:ln>
          <a:effectLst/>
        </p:spPr>
      </p:cxnSp>
      <p:sp>
        <p:nvSpPr>
          <p:cNvPr id="16" name="椭圆 15"/>
          <p:cNvSpPr/>
          <p:nvPr/>
        </p:nvSpPr>
        <p:spPr>
          <a:xfrm>
            <a:off x="1065561" y="2612478"/>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1</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sp>
        <p:nvSpPr>
          <p:cNvPr id="17" name="椭圆 16"/>
          <p:cNvSpPr/>
          <p:nvPr/>
        </p:nvSpPr>
        <p:spPr>
          <a:xfrm>
            <a:off x="1065561" y="4720020"/>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2</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cxnSp>
        <p:nvCxnSpPr>
          <p:cNvPr id="18" name="直接箭头连接符 17"/>
          <p:cNvCxnSpPr>
            <a:stCxn id="16" idx="6"/>
          </p:cNvCxnSpPr>
          <p:nvPr/>
        </p:nvCxnSpPr>
        <p:spPr>
          <a:xfrm>
            <a:off x="1626393" y="2892894"/>
            <a:ext cx="457200" cy="0"/>
          </a:xfrm>
          <a:prstGeom prst="straightConnector1">
            <a:avLst/>
          </a:prstGeom>
          <a:noFill/>
          <a:ln w="6350" cap="flat" cmpd="sng" algn="ctr">
            <a:solidFill>
              <a:srgbClr val="FF9500"/>
            </a:solidFill>
            <a:prstDash val="solid"/>
            <a:miter lim="800000"/>
            <a:tailEnd type="triangle"/>
          </a:ln>
          <a:effectLst/>
        </p:spPr>
      </p:cxnSp>
      <p:cxnSp>
        <p:nvCxnSpPr>
          <p:cNvPr id="19" name="直接箭头连接符 18"/>
          <p:cNvCxnSpPr/>
          <p:nvPr/>
        </p:nvCxnSpPr>
        <p:spPr>
          <a:xfrm>
            <a:off x="1626393" y="5000436"/>
            <a:ext cx="457200" cy="0"/>
          </a:xfrm>
          <a:prstGeom prst="straightConnector1">
            <a:avLst/>
          </a:prstGeom>
          <a:noFill/>
          <a:ln w="6350" cap="flat" cmpd="sng" algn="ctr">
            <a:solidFill>
              <a:srgbClr val="FF9500"/>
            </a:solidFill>
            <a:prstDash val="solid"/>
            <a:miter lim="800000"/>
            <a:tailEnd type="triangle"/>
          </a:ln>
          <a:effectLst/>
        </p:spPr>
      </p:cxnSp>
      <p:sp>
        <p:nvSpPr>
          <p:cNvPr id="20" name="矩形 19"/>
          <p:cNvSpPr/>
          <p:nvPr/>
        </p:nvSpPr>
        <p:spPr>
          <a:xfrm>
            <a:off x="2099196" y="2612478"/>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教育决定着人类的今天，也决定着人类的未来</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
        <p:nvSpPr>
          <p:cNvPr id="21" name="矩形 20"/>
          <p:cNvSpPr/>
          <p:nvPr/>
        </p:nvSpPr>
        <p:spPr>
          <a:xfrm>
            <a:off x="2099196" y="4720023"/>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中国将坚定实施科教兴国战略，始终把教育摆在优先发展的战略位置</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125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000"/>
                                        <p:tgtEl>
                                          <p:spTgt spid="15"/>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360"/>
                                          </p:val>
                                        </p:tav>
                                        <p:tav tm="100000">
                                          <p:val>
                                            <p:fltVal val="0"/>
                                          </p:val>
                                        </p:tav>
                                      </p:tavLst>
                                    </p:anim>
                                    <p:animEffect transition="in" filter="fade">
                                      <p:cBhvr>
                                        <p:cTn id="20" dur="1000"/>
                                        <p:tgtEl>
                                          <p:spTgt spid="16"/>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360"/>
                                          </p:val>
                                        </p:tav>
                                        <p:tav tm="100000">
                                          <p:val>
                                            <p:fltVal val="0"/>
                                          </p:val>
                                        </p:tav>
                                      </p:tavLst>
                                    </p:anim>
                                    <p:animEffect transition="in" filter="fade">
                                      <p:cBhvr>
                                        <p:cTn id="26" dur="1000"/>
                                        <p:tgtEl>
                                          <p:spTgt spid="17"/>
                                        </p:tgtEl>
                                      </p:cBhvr>
                                    </p:animEffect>
                                  </p:childTnLst>
                                </p:cTn>
                              </p:par>
                              <p:par>
                                <p:cTn id="27" presetID="22" presetClass="entr" presetSubtype="8"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750"/>
                                        <p:tgtEl>
                                          <p:spTgt spid="18"/>
                                        </p:tgtEl>
                                      </p:cBhvr>
                                    </p:animEffect>
                                  </p:childTnLst>
                                </p:cTn>
                              </p:par>
                              <p:par>
                                <p:cTn id="30" presetID="22" presetClass="entr" presetSubtype="8" fill="hold" nodeType="withEffect">
                                  <p:stCondLst>
                                    <p:cond delay="25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1000"/>
                                        <p:tgtEl>
                                          <p:spTgt spid="21"/>
                                        </p:tgtEl>
                                      </p:cBhvr>
                                    </p:animEffect>
                                  </p:childTnLst>
                                </p:cTn>
                              </p:par>
                              <p:par>
                                <p:cTn id="39" presetID="31" presetClass="entr" presetSubtype="0" fill="hold" grpId="0" nodeType="withEffect">
                                  <p:stCondLst>
                                    <p:cond delay="500"/>
                                  </p:stCondLst>
                                  <p:iterate type="lt">
                                    <p:tmPct val="490"/>
                                  </p:iterate>
                                  <p:childTnLst>
                                    <p:set>
                                      <p:cBhvr>
                                        <p:cTn id="40" dur="1" fill="hold">
                                          <p:stCondLst>
                                            <p:cond delay="0"/>
                                          </p:stCondLst>
                                        </p:cTn>
                                        <p:tgtEl>
                                          <p:spTgt spid="13"/>
                                        </p:tgtEl>
                                        <p:attrNameLst>
                                          <p:attrName>style.visibility</p:attrName>
                                        </p:attrNameLst>
                                      </p:cBhvr>
                                      <p:to>
                                        <p:strVal val="visible"/>
                                      </p:to>
                                    </p:set>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fltVal val="0"/>
                                          </p:val>
                                        </p:tav>
                                        <p:tav tm="100000">
                                          <p:val>
                                            <p:strVal val="#ppt_h"/>
                                          </p:val>
                                        </p:tav>
                                      </p:tavLst>
                                    </p:anim>
                                    <p:anim calcmode="lin" valueType="num">
                                      <p:cBhvr>
                                        <p:cTn id="43" dur="750" fill="hold"/>
                                        <p:tgtEl>
                                          <p:spTgt spid="13"/>
                                        </p:tgtEl>
                                        <p:attrNameLst>
                                          <p:attrName>style.rotation</p:attrName>
                                        </p:attrNameLst>
                                      </p:cBhvr>
                                      <p:tavLst>
                                        <p:tav tm="0">
                                          <p:val>
                                            <p:fltVal val="90"/>
                                          </p:val>
                                        </p:tav>
                                        <p:tav tm="100000">
                                          <p:val>
                                            <p:fltVal val="0"/>
                                          </p:val>
                                        </p:tav>
                                      </p:tavLst>
                                    </p:anim>
                                    <p:animEffect transition="in" filter="fade">
                                      <p:cBhvr>
                                        <p:cTn id="44" dur="750"/>
                                        <p:tgtEl>
                                          <p:spTgt spid="13"/>
                                        </p:tgtEl>
                                      </p:cBhvr>
                                    </p:animEffect>
                                  </p:childTnLst>
                                </p:cTn>
                              </p:par>
                              <p:par>
                                <p:cTn id="45" presetID="31" presetClass="entr" presetSubtype="0" fill="hold" grpId="0" nodeType="withEffect">
                                  <p:stCondLst>
                                    <p:cond delay="500"/>
                                  </p:stCondLst>
                                  <p:iterate type="lt">
                                    <p:tmPct val="654"/>
                                  </p:iterate>
                                  <p:childTnLst>
                                    <p:set>
                                      <p:cBhvr>
                                        <p:cTn id="46" dur="1" fill="hold">
                                          <p:stCondLst>
                                            <p:cond delay="0"/>
                                          </p:stCondLst>
                                        </p:cTn>
                                        <p:tgtEl>
                                          <p:spTgt spid="14"/>
                                        </p:tgtEl>
                                        <p:attrNameLst>
                                          <p:attrName>style.visibility</p:attrName>
                                        </p:attrNameLst>
                                      </p:cBhvr>
                                      <p:to>
                                        <p:strVal val="visible"/>
                                      </p:to>
                                    </p:set>
                                    <p:anim calcmode="lin" valueType="num">
                                      <p:cBhvr>
                                        <p:cTn id="47" dur="750" fill="hold"/>
                                        <p:tgtEl>
                                          <p:spTgt spid="14"/>
                                        </p:tgtEl>
                                        <p:attrNameLst>
                                          <p:attrName>ppt_w</p:attrName>
                                        </p:attrNameLst>
                                      </p:cBhvr>
                                      <p:tavLst>
                                        <p:tav tm="0">
                                          <p:val>
                                            <p:fltVal val="0"/>
                                          </p:val>
                                        </p:tav>
                                        <p:tav tm="100000">
                                          <p:val>
                                            <p:strVal val="#ppt_w"/>
                                          </p:val>
                                        </p:tav>
                                      </p:tavLst>
                                    </p:anim>
                                    <p:anim calcmode="lin" valueType="num">
                                      <p:cBhvr>
                                        <p:cTn id="48" dur="750" fill="hold"/>
                                        <p:tgtEl>
                                          <p:spTgt spid="14"/>
                                        </p:tgtEl>
                                        <p:attrNameLst>
                                          <p:attrName>ppt_h</p:attrName>
                                        </p:attrNameLst>
                                      </p:cBhvr>
                                      <p:tavLst>
                                        <p:tav tm="0">
                                          <p:val>
                                            <p:fltVal val="0"/>
                                          </p:val>
                                        </p:tav>
                                        <p:tav tm="100000">
                                          <p:val>
                                            <p:strVal val="#ppt_h"/>
                                          </p:val>
                                        </p:tav>
                                      </p:tavLst>
                                    </p:anim>
                                    <p:anim calcmode="lin" valueType="num">
                                      <p:cBhvr>
                                        <p:cTn id="49" dur="750" fill="hold"/>
                                        <p:tgtEl>
                                          <p:spTgt spid="14"/>
                                        </p:tgtEl>
                                        <p:attrNameLst>
                                          <p:attrName>style.rotation</p:attrName>
                                        </p:attrNameLst>
                                      </p:cBhvr>
                                      <p:tavLst>
                                        <p:tav tm="0">
                                          <p:val>
                                            <p:fltVal val="90"/>
                                          </p:val>
                                        </p:tav>
                                        <p:tav tm="100000">
                                          <p:val>
                                            <p:fltVal val="0"/>
                                          </p:val>
                                        </p:tav>
                                      </p:tavLst>
                                    </p:anim>
                                    <p:animEffect transition="in" filter="fade">
                                      <p:cBhvr>
                                        <p:cTn id="5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6" grpId="0" animBg="1"/>
      <p:bldP spid="17"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971340" y="2346853"/>
            <a:ext cx="9084271" cy="1704954"/>
          </a:xfrm>
          <a:prstGeom prst="rect">
            <a:avLst/>
          </a:prstGeom>
        </p:spPr>
        <p:txBody>
          <a:bodyPr wrap="square">
            <a:spAutoFit/>
          </a:bodyPr>
          <a:lstStyle/>
          <a:p>
            <a:pPr algn="just" defTabSz="914400">
              <a:lnSpc>
                <a:spcPct val="150000"/>
              </a:lnSpc>
            </a:pPr>
            <a:r>
              <a:rPr lang="zh-CN" altLang="en-US" sz="1800" kern="100" dirty="0">
                <a:solidFill>
                  <a:srgbClr val="502800"/>
                </a:solidFill>
                <a:latin typeface="Arial" panose="020B0604020202020204"/>
                <a:ea typeface="微软雅黑" panose="020B0503020204020204" charset="-122"/>
                <a:cs typeface="+mn-ea"/>
                <a:sym typeface="+mn-lt"/>
              </a:rPr>
              <a:t>要牢牢把握服务发展、促进就业的办学方向，深化体制机制改革，创新各层次各类型职业教育模式，坚持产教融合、校企合作，坚持工学结合、知行合一，引导社会各界特别是行业企业积极支持职业教育，努力建设中国特色职业教育体系</a:t>
            </a:r>
            <a:r>
              <a:rPr lang="zh-CN" altLang="en-US" sz="1800" kern="100" dirty="0" smtClean="0">
                <a:solidFill>
                  <a:srgbClr val="502800"/>
                </a:solidFill>
                <a:latin typeface="Arial" panose="020B0604020202020204"/>
                <a:ea typeface="微软雅黑" panose="020B0503020204020204" charset="-122"/>
                <a:cs typeface="+mn-ea"/>
                <a:sym typeface="+mn-lt"/>
              </a:rPr>
              <a:t>。</a:t>
            </a:r>
            <a:endParaRPr lang="zh-CN" altLang="en-US" sz="18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800" kern="100" dirty="0">
                <a:solidFill>
                  <a:srgbClr val="502800"/>
                </a:solidFill>
                <a:latin typeface="Arial" panose="020B0604020202020204"/>
                <a:ea typeface="微软雅黑" panose="020B0503020204020204" charset="-122"/>
                <a:cs typeface="+mn-ea"/>
                <a:sym typeface="+mn-lt"/>
              </a:rPr>
              <a:t>——2014</a:t>
            </a:r>
            <a:r>
              <a:rPr lang="zh-CN" altLang="en-US" sz="1800" kern="100" dirty="0">
                <a:solidFill>
                  <a:srgbClr val="502800"/>
                </a:solidFill>
                <a:latin typeface="Arial" panose="020B0604020202020204"/>
                <a:ea typeface="微软雅黑" panose="020B0503020204020204" charset="-122"/>
                <a:cs typeface="+mn-ea"/>
                <a:sym typeface="+mn-lt"/>
              </a:rPr>
              <a:t>年</a:t>
            </a:r>
            <a:r>
              <a:rPr lang="en-US" altLang="zh-CN" sz="1800" kern="100" dirty="0">
                <a:solidFill>
                  <a:srgbClr val="502800"/>
                </a:solidFill>
                <a:latin typeface="Arial" panose="020B0604020202020204"/>
                <a:ea typeface="微软雅黑" panose="020B0503020204020204" charset="-122"/>
                <a:cs typeface="+mn-ea"/>
                <a:sym typeface="+mn-lt"/>
              </a:rPr>
              <a:t>6</a:t>
            </a:r>
            <a:r>
              <a:rPr lang="zh-CN" altLang="en-US" sz="1800" kern="100" dirty="0">
                <a:solidFill>
                  <a:srgbClr val="502800"/>
                </a:solidFill>
                <a:latin typeface="Arial" panose="020B0604020202020204"/>
                <a:ea typeface="微软雅黑" panose="020B0503020204020204" charset="-122"/>
                <a:cs typeface="+mn-ea"/>
                <a:sym typeface="+mn-lt"/>
              </a:rPr>
              <a:t>月，就加快发展职业教育作出重要指示</a:t>
            </a:r>
            <a:endParaRPr lang="zh-CN" altLang="en-US" sz="1800" kern="100" dirty="0">
              <a:solidFill>
                <a:srgbClr val="502800"/>
              </a:solidFill>
              <a:latin typeface="Arial" panose="020B0604020202020204"/>
              <a:ea typeface="微软雅黑" panose="020B0503020204020204" charset="-122"/>
              <a:cs typeface="+mn-ea"/>
              <a:sym typeface="+mn-lt"/>
            </a:endParaRPr>
          </a:p>
        </p:txBody>
      </p:sp>
      <p:sp>
        <p:nvSpPr>
          <p:cNvPr id="14" name="矩形 13"/>
          <p:cNvSpPr/>
          <p:nvPr/>
        </p:nvSpPr>
        <p:spPr>
          <a:xfrm>
            <a:off x="1971340" y="4765473"/>
            <a:ext cx="9084272" cy="1704954"/>
          </a:xfrm>
          <a:prstGeom prst="rect">
            <a:avLst/>
          </a:prstGeom>
        </p:spPr>
        <p:txBody>
          <a:bodyPr wrap="square">
            <a:spAutoFit/>
          </a:bodyPr>
          <a:lstStyle/>
          <a:p>
            <a:pPr algn="just" defTabSz="914400">
              <a:lnSpc>
                <a:spcPct val="150000"/>
              </a:lnSpc>
            </a:pPr>
            <a:r>
              <a:rPr lang="zh-CN" altLang="en-US" sz="1800" kern="100" dirty="0">
                <a:solidFill>
                  <a:srgbClr val="502800"/>
                </a:solidFill>
                <a:latin typeface="Arial" panose="020B0604020202020204"/>
                <a:ea typeface="微软雅黑" panose="020B0503020204020204" charset="-122"/>
                <a:cs typeface="+mn-ea"/>
                <a:sym typeface="+mn-lt"/>
              </a:rPr>
              <a:t>教育投入要向民族地区、边疆地区倾斜，加快民族地区义务教育学校标准化和寄宿制学校建设，实行免费中等职业教育，办好民族地区高等教育，搞好双语教育</a:t>
            </a:r>
            <a:r>
              <a:rPr lang="zh-CN" altLang="en-US" sz="1800" kern="100" dirty="0" smtClean="0">
                <a:solidFill>
                  <a:srgbClr val="502800"/>
                </a:solidFill>
                <a:latin typeface="Arial" panose="020B0604020202020204"/>
                <a:ea typeface="微软雅黑" panose="020B0503020204020204" charset="-122"/>
                <a:cs typeface="+mn-ea"/>
                <a:sym typeface="+mn-lt"/>
              </a:rPr>
              <a:t>。</a:t>
            </a:r>
            <a:endParaRPr lang="zh-CN" altLang="en-US" sz="18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800" kern="100" dirty="0">
                <a:solidFill>
                  <a:srgbClr val="502800"/>
                </a:solidFill>
                <a:latin typeface="Arial" panose="020B0604020202020204"/>
                <a:ea typeface="微软雅黑" panose="020B0503020204020204" charset="-122"/>
                <a:cs typeface="+mn-ea"/>
                <a:sym typeface="+mn-lt"/>
              </a:rPr>
              <a:t>——2014</a:t>
            </a:r>
            <a:r>
              <a:rPr lang="zh-CN" altLang="en-US" sz="1800" kern="100" dirty="0">
                <a:solidFill>
                  <a:srgbClr val="502800"/>
                </a:solidFill>
                <a:latin typeface="Arial" panose="020B0604020202020204"/>
                <a:ea typeface="微软雅黑" panose="020B0503020204020204" charset="-122"/>
                <a:cs typeface="+mn-ea"/>
                <a:sym typeface="+mn-lt"/>
              </a:rPr>
              <a:t>年</a:t>
            </a:r>
            <a:r>
              <a:rPr lang="en-US" altLang="zh-CN" sz="1800" kern="100" dirty="0">
                <a:solidFill>
                  <a:srgbClr val="502800"/>
                </a:solidFill>
                <a:latin typeface="Arial" panose="020B0604020202020204"/>
                <a:ea typeface="微软雅黑" panose="020B0503020204020204" charset="-122"/>
                <a:cs typeface="+mn-ea"/>
                <a:sym typeface="+mn-lt"/>
              </a:rPr>
              <a:t>9</a:t>
            </a:r>
            <a:r>
              <a:rPr lang="zh-CN" altLang="en-US" sz="1800" kern="100" dirty="0">
                <a:solidFill>
                  <a:srgbClr val="502800"/>
                </a:solidFill>
                <a:latin typeface="Arial" panose="020B0604020202020204"/>
                <a:ea typeface="微软雅黑" panose="020B0503020204020204" charset="-122"/>
                <a:cs typeface="+mn-ea"/>
                <a:sym typeface="+mn-lt"/>
              </a:rPr>
              <a:t>月</a:t>
            </a:r>
            <a:r>
              <a:rPr lang="en-US" altLang="zh-CN" sz="1800" kern="100" dirty="0">
                <a:solidFill>
                  <a:srgbClr val="502800"/>
                </a:solidFill>
                <a:latin typeface="Arial" panose="020B0604020202020204"/>
                <a:ea typeface="微软雅黑" panose="020B0503020204020204" charset="-122"/>
                <a:cs typeface="+mn-ea"/>
                <a:sym typeface="+mn-lt"/>
              </a:rPr>
              <a:t>28</a:t>
            </a:r>
            <a:r>
              <a:rPr lang="zh-CN" altLang="en-US" sz="1800" kern="100" dirty="0">
                <a:solidFill>
                  <a:srgbClr val="502800"/>
                </a:solidFill>
                <a:latin typeface="Arial" panose="020B0604020202020204"/>
                <a:ea typeface="微软雅黑" panose="020B0503020204020204" charset="-122"/>
                <a:cs typeface="+mn-ea"/>
                <a:sym typeface="+mn-lt"/>
              </a:rPr>
              <a:t>日至</a:t>
            </a:r>
            <a:r>
              <a:rPr lang="en-US" altLang="zh-CN" sz="1800" kern="100" dirty="0">
                <a:solidFill>
                  <a:srgbClr val="502800"/>
                </a:solidFill>
                <a:latin typeface="Arial" panose="020B0604020202020204"/>
                <a:ea typeface="微软雅黑" panose="020B0503020204020204" charset="-122"/>
                <a:cs typeface="+mn-ea"/>
                <a:sym typeface="+mn-lt"/>
              </a:rPr>
              <a:t>29</a:t>
            </a:r>
            <a:r>
              <a:rPr lang="zh-CN" altLang="en-US" sz="1800" kern="100" dirty="0">
                <a:solidFill>
                  <a:srgbClr val="502800"/>
                </a:solidFill>
                <a:latin typeface="Arial" panose="020B0604020202020204"/>
                <a:ea typeface="微软雅黑" panose="020B0503020204020204" charset="-122"/>
                <a:cs typeface="+mn-ea"/>
                <a:sym typeface="+mn-lt"/>
              </a:rPr>
              <a:t>日，在中央民族工作会议暨国务院第六次全国民族团结进步表彰大会上表发重要讲话</a:t>
            </a:r>
            <a:endParaRPr lang="zh-CN" altLang="en-US" sz="1800" kern="100" dirty="0">
              <a:solidFill>
                <a:srgbClr val="502800"/>
              </a:solidFill>
              <a:latin typeface="Arial" panose="020B0604020202020204"/>
              <a:ea typeface="微软雅黑" panose="020B0503020204020204" charset="-122"/>
              <a:cs typeface="+mn-ea"/>
              <a:sym typeface="+mn-lt"/>
            </a:endParaRPr>
          </a:p>
        </p:txBody>
      </p:sp>
      <p:cxnSp>
        <p:nvCxnSpPr>
          <p:cNvPr id="15" name="直接连接符 14"/>
          <p:cNvCxnSpPr/>
          <p:nvPr/>
        </p:nvCxnSpPr>
        <p:spPr>
          <a:xfrm>
            <a:off x="1218123" y="2124819"/>
            <a:ext cx="0" cy="4472533"/>
          </a:xfrm>
          <a:prstGeom prst="line">
            <a:avLst/>
          </a:prstGeom>
          <a:noFill/>
          <a:ln w="6350" cap="flat" cmpd="sng" algn="ctr">
            <a:solidFill>
              <a:srgbClr val="FF9500"/>
            </a:solidFill>
            <a:prstDash val="solid"/>
            <a:miter lim="800000"/>
          </a:ln>
          <a:effectLst/>
        </p:spPr>
      </p:cxnSp>
      <p:sp>
        <p:nvSpPr>
          <p:cNvPr id="16" name="椭圆 15"/>
          <p:cNvSpPr/>
          <p:nvPr/>
        </p:nvSpPr>
        <p:spPr>
          <a:xfrm>
            <a:off x="937707" y="1806661"/>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3</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sp>
        <p:nvSpPr>
          <p:cNvPr id="17" name="椭圆 16"/>
          <p:cNvSpPr/>
          <p:nvPr/>
        </p:nvSpPr>
        <p:spPr>
          <a:xfrm>
            <a:off x="937707" y="4204641"/>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4</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cxnSp>
        <p:nvCxnSpPr>
          <p:cNvPr id="18" name="直接箭头连接符 17"/>
          <p:cNvCxnSpPr>
            <a:stCxn id="16" idx="6"/>
          </p:cNvCxnSpPr>
          <p:nvPr/>
        </p:nvCxnSpPr>
        <p:spPr>
          <a:xfrm>
            <a:off x="1498539" y="2087077"/>
            <a:ext cx="457200" cy="0"/>
          </a:xfrm>
          <a:prstGeom prst="straightConnector1">
            <a:avLst/>
          </a:prstGeom>
          <a:noFill/>
          <a:ln w="6350" cap="flat" cmpd="sng" algn="ctr">
            <a:solidFill>
              <a:srgbClr val="FF9500"/>
            </a:solidFill>
            <a:prstDash val="solid"/>
            <a:miter lim="800000"/>
            <a:tailEnd type="triangle"/>
          </a:ln>
          <a:effectLst/>
        </p:spPr>
      </p:cxnSp>
      <p:cxnSp>
        <p:nvCxnSpPr>
          <p:cNvPr id="19" name="直接箭头连接符 18"/>
          <p:cNvCxnSpPr/>
          <p:nvPr/>
        </p:nvCxnSpPr>
        <p:spPr>
          <a:xfrm>
            <a:off x="1498539" y="4485057"/>
            <a:ext cx="457200" cy="0"/>
          </a:xfrm>
          <a:prstGeom prst="straightConnector1">
            <a:avLst/>
          </a:prstGeom>
          <a:noFill/>
          <a:ln w="6350" cap="flat" cmpd="sng" algn="ctr">
            <a:solidFill>
              <a:srgbClr val="FF9500"/>
            </a:solidFill>
            <a:prstDash val="solid"/>
            <a:miter lim="800000"/>
            <a:tailEnd type="triangle"/>
          </a:ln>
          <a:effectLst/>
        </p:spPr>
      </p:cxnSp>
      <p:sp>
        <p:nvSpPr>
          <p:cNvPr id="20" name="矩形 19"/>
          <p:cNvSpPr/>
          <p:nvPr/>
        </p:nvSpPr>
        <p:spPr>
          <a:xfrm>
            <a:off x="1971342" y="1806661"/>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要牢牢把握服务发展、促进就业的办学方向，深化体制机制</a:t>
            </a:r>
            <a:r>
              <a:rPr lang="zh-CN" altLang="en-US" sz="2000" b="1" kern="100" dirty="0" smtClean="0">
                <a:solidFill>
                  <a:srgbClr val="FFFDF8"/>
                </a:solidFill>
                <a:latin typeface="Arial" panose="020B0604020202020204"/>
                <a:ea typeface="微软雅黑" panose="020B0503020204020204" charset="-122"/>
                <a:cs typeface="+mn-ea"/>
                <a:sym typeface="+mn-lt"/>
              </a:rPr>
              <a:t>改革</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
        <p:nvSpPr>
          <p:cNvPr id="28" name="矩形 27"/>
          <p:cNvSpPr/>
          <p:nvPr/>
        </p:nvSpPr>
        <p:spPr>
          <a:xfrm>
            <a:off x="1971342" y="4204644"/>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b="1" kern="100" dirty="0">
                <a:solidFill>
                  <a:srgbClr val="FFFDF8"/>
                </a:solidFill>
                <a:latin typeface="Arial" panose="020B0604020202020204"/>
                <a:ea typeface="微软雅黑" panose="020B0503020204020204" charset="-122"/>
                <a:cs typeface="+mn-ea"/>
                <a:sym typeface="+mn-lt"/>
              </a:rPr>
              <a:t>教育投入要向民族地区、边疆地区倾斜</a:t>
            </a:r>
            <a:endParaRPr lang="zh-CN" altLang="en-US" b="1" kern="0" dirty="0" smtClean="0">
              <a:solidFill>
                <a:srgbClr val="FFFDF8"/>
              </a:solidFill>
              <a:latin typeface="Arial" panose="020B0604020202020204"/>
              <a:ea typeface="微软雅黑" panose="020B0503020204020204" charset="-122"/>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fltVal val="0"/>
                                          </p:val>
                                        </p:tav>
                                        <p:tav tm="100000">
                                          <p:val>
                                            <p:strVal val="#ppt_w"/>
                                          </p:val>
                                        </p:tav>
                                      </p:tavLst>
                                    </p:anim>
                                    <p:anim calcmode="lin" valueType="num">
                                      <p:cBhvr>
                                        <p:cTn id="11" dur="1000" fill="hold"/>
                                        <p:tgtEl>
                                          <p:spTgt spid="16"/>
                                        </p:tgtEl>
                                        <p:attrNameLst>
                                          <p:attrName>ppt_h</p:attrName>
                                        </p:attrNameLst>
                                      </p:cBhvr>
                                      <p:tavLst>
                                        <p:tav tm="0">
                                          <p:val>
                                            <p:fltVal val="0"/>
                                          </p:val>
                                        </p:tav>
                                        <p:tav tm="100000">
                                          <p:val>
                                            <p:strVal val="#ppt_h"/>
                                          </p:val>
                                        </p:tav>
                                      </p:tavLst>
                                    </p:anim>
                                    <p:anim calcmode="lin" valueType="num">
                                      <p:cBhvr>
                                        <p:cTn id="12" dur="1000" fill="hold"/>
                                        <p:tgtEl>
                                          <p:spTgt spid="16"/>
                                        </p:tgtEl>
                                        <p:attrNameLst>
                                          <p:attrName>style.rotation</p:attrName>
                                        </p:attrNameLst>
                                      </p:cBhvr>
                                      <p:tavLst>
                                        <p:tav tm="0">
                                          <p:val>
                                            <p:fltVal val="360"/>
                                          </p:val>
                                        </p:tav>
                                        <p:tav tm="100000">
                                          <p:val>
                                            <p:fltVal val="0"/>
                                          </p:val>
                                        </p:tav>
                                      </p:tavLst>
                                    </p:anim>
                                    <p:animEffect transition="in" filter="fade">
                                      <p:cBhvr>
                                        <p:cTn id="13" dur="1000"/>
                                        <p:tgtEl>
                                          <p:spTgt spid="16"/>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360"/>
                                          </p:val>
                                        </p:tav>
                                        <p:tav tm="100000">
                                          <p:val>
                                            <p:fltVal val="0"/>
                                          </p:val>
                                        </p:tav>
                                      </p:tavLst>
                                    </p:anim>
                                    <p:animEffect transition="in" filter="fade">
                                      <p:cBhvr>
                                        <p:cTn id="19" dur="1000"/>
                                        <p:tgtEl>
                                          <p:spTgt spid="17"/>
                                        </p:tgtEl>
                                      </p:cBhvr>
                                    </p:animEffect>
                                  </p:childTnLst>
                                </p:cTn>
                              </p:par>
                              <p:par>
                                <p:cTn id="20" presetID="22" presetClass="entr" presetSubtype="8"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750"/>
                                        <p:tgtEl>
                                          <p:spTgt spid="18"/>
                                        </p:tgtEl>
                                      </p:cBhvr>
                                    </p:animEffect>
                                  </p:childTnLst>
                                </p:cTn>
                              </p:par>
                              <p:par>
                                <p:cTn id="23" presetID="22" presetClass="entr" presetSubtype="8"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750"/>
                                        <p:tgtEl>
                                          <p:spTgt spid="19"/>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000"/>
                                        <p:tgtEl>
                                          <p:spTgt spid="20"/>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1000"/>
                                        <p:tgtEl>
                                          <p:spTgt spid="28"/>
                                        </p:tgtEl>
                                      </p:cBhvr>
                                    </p:animEffect>
                                  </p:childTnLst>
                                </p:cTn>
                              </p:par>
                              <p:par>
                                <p:cTn id="32" presetID="31" presetClass="entr" presetSubtype="0" fill="hold" grpId="0" nodeType="withEffect">
                                  <p:stCondLst>
                                    <p:cond delay="500"/>
                                  </p:stCondLst>
                                  <p:iterate type="lt">
                                    <p:tmPct val="490"/>
                                  </p:iterate>
                                  <p:childTnLst>
                                    <p:set>
                                      <p:cBhvr>
                                        <p:cTn id="33" dur="1" fill="hold">
                                          <p:stCondLst>
                                            <p:cond delay="0"/>
                                          </p:stCondLst>
                                        </p:cTn>
                                        <p:tgtEl>
                                          <p:spTgt spid="11"/>
                                        </p:tgtEl>
                                        <p:attrNameLst>
                                          <p:attrName>style.visibility</p:attrName>
                                        </p:attrNameLst>
                                      </p:cBhvr>
                                      <p:to>
                                        <p:strVal val="visible"/>
                                      </p:to>
                                    </p:set>
                                    <p:anim calcmode="lin" valueType="num">
                                      <p:cBhvr>
                                        <p:cTn id="34" dur="750" fill="hold"/>
                                        <p:tgtEl>
                                          <p:spTgt spid="11"/>
                                        </p:tgtEl>
                                        <p:attrNameLst>
                                          <p:attrName>ppt_w</p:attrName>
                                        </p:attrNameLst>
                                      </p:cBhvr>
                                      <p:tavLst>
                                        <p:tav tm="0">
                                          <p:val>
                                            <p:fltVal val="0"/>
                                          </p:val>
                                        </p:tav>
                                        <p:tav tm="100000">
                                          <p:val>
                                            <p:strVal val="#ppt_w"/>
                                          </p:val>
                                        </p:tav>
                                      </p:tavLst>
                                    </p:anim>
                                    <p:anim calcmode="lin" valueType="num">
                                      <p:cBhvr>
                                        <p:cTn id="35" dur="750" fill="hold"/>
                                        <p:tgtEl>
                                          <p:spTgt spid="11"/>
                                        </p:tgtEl>
                                        <p:attrNameLst>
                                          <p:attrName>ppt_h</p:attrName>
                                        </p:attrNameLst>
                                      </p:cBhvr>
                                      <p:tavLst>
                                        <p:tav tm="0">
                                          <p:val>
                                            <p:fltVal val="0"/>
                                          </p:val>
                                        </p:tav>
                                        <p:tav tm="100000">
                                          <p:val>
                                            <p:strVal val="#ppt_h"/>
                                          </p:val>
                                        </p:tav>
                                      </p:tavLst>
                                    </p:anim>
                                    <p:anim calcmode="lin" valueType="num">
                                      <p:cBhvr>
                                        <p:cTn id="36" dur="750" fill="hold"/>
                                        <p:tgtEl>
                                          <p:spTgt spid="11"/>
                                        </p:tgtEl>
                                        <p:attrNameLst>
                                          <p:attrName>style.rotation</p:attrName>
                                        </p:attrNameLst>
                                      </p:cBhvr>
                                      <p:tavLst>
                                        <p:tav tm="0">
                                          <p:val>
                                            <p:fltVal val="90"/>
                                          </p:val>
                                        </p:tav>
                                        <p:tav tm="100000">
                                          <p:val>
                                            <p:fltVal val="0"/>
                                          </p:val>
                                        </p:tav>
                                      </p:tavLst>
                                    </p:anim>
                                    <p:animEffect transition="in" filter="fade">
                                      <p:cBhvr>
                                        <p:cTn id="37" dur="750"/>
                                        <p:tgtEl>
                                          <p:spTgt spid="11"/>
                                        </p:tgtEl>
                                      </p:cBhvr>
                                    </p:animEffect>
                                  </p:childTnLst>
                                </p:cTn>
                              </p:par>
                              <p:par>
                                <p:cTn id="38" presetID="31" presetClass="entr" presetSubtype="0" fill="hold" grpId="0" nodeType="withEffect">
                                  <p:stCondLst>
                                    <p:cond delay="500"/>
                                  </p:stCondLst>
                                  <p:iterate type="lt">
                                    <p:tmPct val="654"/>
                                  </p:iterate>
                                  <p:childTnLst>
                                    <p:set>
                                      <p:cBhvr>
                                        <p:cTn id="39" dur="1" fill="hold">
                                          <p:stCondLst>
                                            <p:cond delay="0"/>
                                          </p:stCondLst>
                                        </p:cTn>
                                        <p:tgtEl>
                                          <p:spTgt spid="14"/>
                                        </p:tgtEl>
                                        <p:attrNameLst>
                                          <p:attrName>style.visibility</p:attrName>
                                        </p:attrNameLst>
                                      </p:cBhvr>
                                      <p:to>
                                        <p:strVal val="visible"/>
                                      </p:to>
                                    </p:set>
                                    <p:anim calcmode="lin" valueType="num">
                                      <p:cBhvr>
                                        <p:cTn id="40" dur="750" fill="hold"/>
                                        <p:tgtEl>
                                          <p:spTgt spid="14"/>
                                        </p:tgtEl>
                                        <p:attrNameLst>
                                          <p:attrName>ppt_w</p:attrName>
                                        </p:attrNameLst>
                                      </p:cBhvr>
                                      <p:tavLst>
                                        <p:tav tm="0">
                                          <p:val>
                                            <p:fltVal val="0"/>
                                          </p:val>
                                        </p:tav>
                                        <p:tav tm="100000">
                                          <p:val>
                                            <p:strVal val="#ppt_w"/>
                                          </p:val>
                                        </p:tav>
                                      </p:tavLst>
                                    </p:anim>
                                    <p:anim calcmode="lin" valueType="num">
                                      <p:cBhvr>
                                        <p:cTn id="41" dur="750" fill="hold"/>
                                        <p:tgtEl>
                                          <p:spTgt spid="14"/>
                                        </p:tgtEl>
                                        <p:attrNameLst>
                                          <p:attrName>ppt_h</p:attrName>
                                        </p:attrNameLst>
                                      </p:cBhvr>
                                      <p:tavLst>
                                        <p:tav tm="0">
                                          <p:val>
                                            <p:fltVal val="0"/>
                                          </p:val>
                                        </p:tav>
                                        <p:tav tm="100000">
                                          <p:val>
                                            <p:strVal val="#ppt_h"/>
                                          </p:val>
                                        </p:tav>
                                      </p:tavLst>
                                    </p:anim>
                                    <p:anim calcmode="lin" valueType="num">
                                      <p:cBhvr>
                                        <p:cTn id="42" dur="750" fill="hold"/>
                                        <p:tgtEl>
                                          <p:spTgt spid="14"/>
                                        </p:tgtEl>
                                        <p:attrNameLst>
                                          <p:attrName>style.rotation</p:attrName>
                                        </p:attrNameLst>
                                      </p:cBhvr>
                                      <p:tavLst>
                                        <p:tav tm="0">
                                          <p:val>
                                            <p:fltVal val="90"/>
                                          </p:val>
                                        </p:tav>
                                        <p:tav tm="100000">
                                          <p:val>
                                            <p:fltVal val="0"/>
                                          </p:val>
                                        </p:tav>
                                      </p:tavLst>
                                    </p:anim>
                                    <p:animEffect transition="in" filter="fade">
                                      <p:cBhvr>
                                        <p:cTn id="43"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animBg="1"/>
      <p:bldP spid="17" grpId="0" animBg="1"/>
      <p:bldP spid="20"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971340" y="2132856"/>
            <a:ext cx="9084271" cy="1895071"/>
          </a:xfrm>
          <a:prstGeom prst="rect">
            <a:avLst/>
          </a:prstGeom>
        </p:spPr>
        <p:txBody>
          <a:bodyPr wrap="square">
            <a:spAutoFit/>
          </a:bodyPr>
          <a:lstStyle/>
          <a:p>
            <a:pPr algn="just" defTabSz="914400">
              <a:lnSpc>
                <a:spcPct val="150000"/>
              </a:lnSpc>
            </a:pPr>
            <a:r>
              <a:rPr lang="zh-CN" altLang="en-US" sz="1600" kern="100" dirty="0">
                <a:solidFill>
                  <a:srgbClr val="502800"/>
                </a:solidFill>
                <a:latin typeface="Arial" panose="020B0604020202020204"/>
                <a:ea typeface="微软雅黑" panose="020B0503020204020204" charset="-122"/>
                <a:cs typeface="+mn-ea"/>
                <a:sym typeface="+mn-lt"/>
              </a:rPr>
              <a:t>基础教育是立德树人的事业，要旗帜鲜明加强思想政治教育、品德教育，加强社会主义核心价值观教育，引导学生自尊自信自立自强。基础教育是提高民族素质的奠基工程，要遵循青少年成长特点和规律，扎实做好基础的文章。基础教育要树立强烈的人才观，大力推进素质教育，鼓励学校办出特色，鼓励教师教出风格</a:t>
            </a:r>
            <a:r>
              <a:rPr lang="zh-CN" altLang="en-US" sz="1600" kern="100" dirty="0" smtClean="0">
                <a:solidFill>
                  <a:srgbClr val="502800"/>
                </a:solidFill>
                <a:latin typeface="Arial" panose="020B0604020202020204"/>
                <a:ea typeface="微软雅黑" panose="020B0503020204020204" charset="-122"/>
                <a:cs typeface="+mn-ea"/>
                <a:sym typeface="+mn-lt"/>
              </a:rPr>
              <a:t>。</a:t>
            </a:r>
            <a:endParaRPr lang="zh-CN" altLang="en-US" sz="16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600" kern="100" dirty="0">
                <a:solidFill>
                  <a:srgbClr val="502800"/>
                </a:solidFill>
                <a:latin typeface="Arial" panose="020B0604020202020204"/>
                <a:ea typeface="微软雅黑" panose="020B0503020204020204" charset="-122"/>
                <a:cs typeface="+mn-ea"/>
                <a:sym typeface="+mn-lt"/>
              </a:rPr>
              <a:t>——2016</a:t>
            </a:r>
            <a:r>
              <a:rPr lang="zh-CN" altLang="en-US" sz="1600" kern="100" dirty="0">
                <a:solidFill>
                  <a:srgbClr val="502800"/>
                </a:solidFill>
                <a:latin typeface="Arial" panose="020B0604020202020204"/>
                <a:ea typeface="微软雅黑" panose="020B0503020204020204" charset="-122"/>
                <a:cs typeface="+mn-ea"/>
                <a:sym typeface="+mn-lt"/>
              </a:rPr>
              <a:t>年</a:t>
            </a:r>
            <a:r>
              <a:rPr lang="en-US" altLang="zh-CN" sz="1600" kern="100" dirty="0">
                <a:solidFill>
                  <a:srgbClr val="502800"/>
                </a:solidFill>
                <a:latin typeface="Arial" panose="020B0604020202020204"/>
                <a:ea typeface="微软雅黑" panose="020B0503020204020204" charset="-122"/>
                <a:cs typeface="+mn-ea"/>
                <a:sym typeface="+mn-lt"/>
              </a:rPr>
              <a:t>9</a:t>
            </a:r>
            <a:r>
              <a:rPr lang="zh-CN" altLang="en-US" sz="1600" kern="100" dirty="0">
                <a:solidFill>
                  <a:srgbClr val="502800"/>
                </a:solidFill>
                <a:latin typeface="Arial" panose="020B0604020202020204"/>
                <a:ea typeface="微软雅黑" panose="020B0503020204020204" charset="-122"/>
                <a:cs typeface="+mn-ea"/>
                <a:sym typeface="+mn-lt"/>
              </a:rPr>
              <a:t>月</a:t>
            </a:r>
            <a:r>
              <a:rPr lang="en-US" altLang="zh-CN" sz="1600" kern="100" dirty="0">
                <a:solidFill>
                  <a:srgbClr val="502800"/>
                </a:solidFill>
                <a:latin typeface="Arial" panose="020B0604020202020204"/>
                <a:ea typeface="微软雅黑" panose="020B0503020204020204" charset="-122"/>
                <a:cs typeface="+mn-ea"/>
                <a:sym typeface="+mn-lt"/>
              </a:rPr>
              <a:t>9</a:t>
            </a:r>
            <a:r>
              <a:rPr lang="zh-CN" altLang="en-US" sz="1600" kern="100" dirty="0">
                <a:solidFill>
                  <a:srgbClr val="502800"/>
                </a:solidFill>
                <a:latin typeface="Arial" panose="020B0604020202020204"/>
                <a:ea typeface="微软雅黑" panose="020B0503020204020204" charset="-122"/>
                <a:cs typeface="+mn-ea"/>
                <a:sym typeface="+mn-lt"/>
              </a:rPr>
              <a:t>日，在北京市八一学校考察时发表重要讲话</a:t>
            </a:r>
            <a:endParaRPr lang="zh-CN" altLang="en-US" sz="1600" kern="100" dirty="0">
              <a:solidFill>
                <a:srgbClr val="502800"/>
              </a:solidFill>
              <a:latin typeface="Arial" panose="020B0604020202020204"/>
              <a:ea typeface="微软雅黑" panose="020B0503020204020204" charset="-122"/>
              <a:cs typeface="+mn-ea"/>
              <a:sym typeface="+mn-lt"/>
            </a:endParaRPr>
          </a:p>
        </p:txBody>
      </p:sp>
      <p:sp>
        <p:nvSpPr>
          <p:cNvPr id="8" name="矩形 7"/>
          <p:cNvSpPr/>
          <p:nvPr/>
        </p:nvSpPr>
        <p:spPr>
          <a:xfrm>
            <a:off x="1727139" y="4658360"/>
            <a:ext cx="9715500" cy="1938992"/>
          </a:xfrm>
          <a:prstGeom prst="rect">
            <a:avLst/>
          </a:prstGeom>
        </p:spPr>
        <p:txBody>
          <a:bodyPr wrap="square">
            <a:spAutoFit/>
          </a:bodyPr>
          <a:lstStyle/>
          <a:p>
            <a:pPr algn="just" defTabSz="914400">
              <a:lnSpc>
                <a:spcPct val="150000"/>
              </a:lnSpc>
            </a:pPr>
            <a:r>
              <a:rPr lang="zh-CN" altLang="en-US" sz="1600" kern="100" dirty="0">
                <a:solidFill>
                  <a:srgbClr val="502800"/>
                </a:solidFill>
                <a:latin typeface="Arial" panose="020B0604020202020204"/>
                <a:ea typeface="微软雅黑" panose="020B0503020204020204" charset="-122"/>
                <a:cs typeface="+mn-ea"/>
                <a:sym typeface="+mn-lt"/>
              </a:rPr>
              <a:t>要加强对基础教育的支持力度，办好学前教育，均衡发展九年义务教育，基本普及高中阶段教育。要优化教育资源配置，逐步缩小区域、城乡、校际差距，特别是要加大对革命老区、民族地区、边远地区、贫困地区基础教育的投入力度，保障贫困地区办学经费，健全家庭困难学生资助体系。要推进教育精准脱贫，重点帮助贫困人口子女接受教育，阻断贫困代际传递，让每一个孩子都对自己有信心、对未来有希望</a:t>
            </a:r>
            <a:r>
              <a:rPr lang="zh-CN" altLang="en-US" sz="1600" kern="100" dirty="0" smtClean="0">
                <a:solidFill>
                  <a:srgbClr val="502800"/>
                </a:solidFill>
                <a:latin typeface="Arial" panose="020B0604020202020204"/>
                <a:ea typeface="微软雅黑" panose="020B0503020204020204" charset="-122"/>
                <a:cs typeface="+mn-ea"/>
                <a:sym typeface="+mn-lt"/>
              </a:rPr>
              <a:t>。</a:t>
            </a:r>
            <a:endParaRPr lang="zh-CN" altLang="en-US" sz="16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600" kern="100" dirty="0">
                <a:solidFill>
                  <a:srgbClr val="502800"/>
                </a:solidFill>
                <a:latin typeface="Arial" panose="020B0604020202020204"/>
                <a:ea typeface="微软雅黑" panose="020B0503020204020204" charset="-122"/>
                <a:cs typeface="+mn-ea"/>
                <a:sym typeface="+mn-lt"/>
              </a:rPr>
              <a:t>——2016</a:t>
            </a:r>
            <a:r>
              <a:rPr lang="zh-CN" altLang="en-US" sz="1600" kern="100" dirty="0">
                <a:solidFill>
                  <a:srgbClr val="502800"/>
                </a:solidFill>
                <a:latin typeface="Arial" panose="020B0604020202020204"/>
                <a:ea typeface="微软雅黑" panose="020B0503020204020204" charset="-122"/>
                <a:cs typeface="+mn-ea"/>
                <a:sym typeface="+mn-lt"/>
              </a:rPr>
              <a:t>年</a:t>
            </a:r>
            <a:r>
              <a:rPr lang="en-US" altLang="zh-CN" sz="1600" kern="100" dirty="0">
                <a:solidFill>
                  <a:srgbClr val="502800"/>
                </a:solidFill>
                <a:latin typeface="Arial" panose="020B0604020202020204"/>
                <a:ea typeface="微软雅黑" panose="020B0503020204020204" charset="-122"/>
                <a:cs typeface="+mn-ea"/>
                <a:sym typeface="+mn-lt"/>
              </a:rPr>
              <a:t>9</a:t>
            </a:r>
            <a:r>
              <a:rPr lang="zh-CN" altLang="en-US" sz="1600" kern="100" dirty="0">
                <a:solidFill>
                  <a:srgbClr val="502800"/>
                </a:solidFill>
                <a:latin typeface="Arial" panose="020B0604020202020204"/>
                <a:ea typeface="微软雅黑" panose="020B0503020204020204" charset="-122"/>
                <a:cs typeface="+mn-ea"/>
                <a:sym typeface="+mn-lt"/>
              </a:rPr>
              <a:t>月</a:t>
            </a:r>
            <a:r>
              <a:rPr lang="en-US" altLang="zh-CN" sz="1600" kern="100" dirty="0">
                <a:solidFill>
                  <a:srgbClr val="502800"/>
                </a:solidFill>
                <a:latin typeface="Arial" panose="020B0604020202020204"/>
                <a:ea typeface="微软雅黑" panose="020B0503020204020204" charset="-122"/>
                <a:cs typeface="+mn-ea"/>
                <a:sym typeface="+mn-lt"/>
              </a:rPr>
              <a:t>9</a:t>
            </a:r>
            <a:r>
              <a:rPr lang="zh-CN" altLang="en-US" sz="1600" kern="100" dirty="0">
                <a:solidFill>
                  <a:srgbClr val="502800"/>
                </a:solidFill>
                <a:latin typeface="Arial" panose="020B0604020202020204"/>
                <a:ea typeface="微软雅黑" panose="020B0503020204020204" charset="-122"/>
                <a:cs typeface="+mn-ea"/>
                <a:sym typeface="+mn-lt"/>
              </a:rPr>
              <a:t>日，在北京市八一学校考察时发表重要讲话</a:t>
            </a:r>
            <a:endParaRPr lang="zh-CN" altLang="en-US" sz="1600" kern="100" dirty="0">
              <a:solidFill>
                <a:srgbClr val="502800"/>
              </a:solidFill>
              <a:latin typeface="Arial" panose="020B0604020202020204"/>
              <a:ea typeface="微软雅黑" panose="020B0503020204020204" charset="-122"/>
              <a:cs typeface="+mn-ea"/>
              <a:sym typeface="+mn-lt"/>
            </a:endParaRPr>
          </a:p>
        </p:txBody>
      </p:sp>
      <p:cxnSp>
        <p:nvCxnSpPr>
          <p:cNvPr id="9" name="直接连接符 8"/>
          <p:cNvCxnSpPr/>
          <p:nvPr/>
        </p:nvCxnSpPr>
        <p:spPr>
          <a:xfrm>
            <a:off x="1218123" y="2129089"/>
            <a:ext cx="0" cy="4352334"/>
          </a:xfrm>
          <a:prstGeom prst="line">
            <a:avLst/>
          </a:prstGeom>
          <a:noFill/>
          <a:ln w="6350" cap="flat" cmpd="sng" algn="ctr">
            <a:solidFill>
              <a:srgbClr val="FF9500"/>
            </a:solidFill>
            <a:prstDash val="solid"/>
            <a:miter lim="800000"/>
          </a:ln>
          <a:effectLst/>
        </p:spPr>
      </p:cxnSp>
      <p:sp>
        <p:nvSpPr>
          <p:cNvPr id="10" name="椭圆 9"/>
          <p:cNvSpPr/>
          <p:nvPr/>
        </p:nvSpPr>
        <p:spPr>
          <a:xfrm>
            <a:off x="937707" y="1563990"/>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5</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sp>
        <p:nvSpPr>
          <p:cNvPr id="11" name="椭圆 10"/>
          <p:cNvSpPr/>
          <p:nvPr/>
        </p:nvSpPr>
        <p:spPr>
          <a:xfrm>
            <a:off x="937707" y="4097528"/>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6</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cxnSp>
        <p:nvCxnSpPr>
          <p:cNvPr id="16" name="直接箭头连接符 15"/>
          <p:cNvCxnSpPr>
            <a:stCxn id="10" idx="6"/>
          </p:cNvCxnSpPr>
          <p:nvPr/>
        </p:nvCxnSpPr>
        <p:spPr>
          <a:xfrm>
            <a:off x="1498539" y="1844406"/>
            <a:ext cx="457200" cy="0"/>
          </a:xfrm>
          <a:prstGeom prst="straightConnector1">
            <a:avLst/>
          </a:prstGeom>
          <a:noFill/>
          <a:ln w="6350" cap="flat" cmpd="sng" algn="ctr">
            <a:solidFill>
              <a:srgbClr val="FF9500"/>
            </a:solidFill>
            <a:prstDash val="solid"/>
            <a:miter lim="800000"/>
            <a:tailEnd type="triangle"/>
          </a:ln>
          <a:effectLst/>
        </p:spPr>
      </p:cxnSp>
      <p:cxnSp>
        <p:nvCxnSpPr>
          <p:cNvPr id="17" name="直接箭头连接符 16"/>
          <p:cNvCxnSpPr/>
          <p:nvPr/>
        </p:nvCxnSpPr>
        <p:spPr>
          <a:xfrm>
            <a:off x="1498539" y="4377944"/>
            <a:ext cx="457200" cy="0"/>
          </a:xfrm>
          <a:prstGeom prst="straightConnector1">
            <a:avLst/>
          </a:prstGeom>
          <a:noFill/>
          <a:ln w="6350" cap="flat" cmpd="sng" algn="ctr">
            <a:solidFill>
              <a:srgbClr val="FF9500"/>
            </a:solidFill>
            <a:prstDash val="solid"/>
            <a:miter lim="800000"/>
            <a:tailEnd type="triangle"/>
          </a:ln>
          <a:effectLst/>
        </p:spPr>
      </p:cxnSp>
      <p:sp>
        <p:nvSpPr>
          <p:cNvPr id="18" name="矩形 17"/>
          <p:cNvSpPr/>
          <p:nvPr/>
        </p:nvSpPr>
        <p:spPr>
          <a:xfrm>
            <a:off x="1971342" y="1563990"/>
            <a:ext cx="8445138"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要旗帜鲜明加强思想政治教育、品德教育，加强社会主义核心价值观教育</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
        <p:nvSpPr>
          <p:cNvPr id="19" name="矩形 18"/>
          <p:cNvSpPr/>
          <p:nvPr/>
        </p:nvSpPr>
        <p:spPr>
          <a:xfrm>
            <a:off x="1971342" y="4097531"/>
            <a:ext cx="8445138"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要加强对基础教育的支持力度，办好学前教育，均衡发展九年义务教育</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360"/>
                                          </p:val>
                                        </p:tav>
                                        <p:tav tm="100000">
                                          <p:val>
                                            <p:fltVal val="0"/>
                                          </p:val>
                                        </p:tav>
                                      </p:tavLst>
                                    </p:anim>
                                    <p:animEffect transition="in" filter="fade">
                                      <p:cBhvr>
                                        <p:cTn id="13" dur="1000"/>
                                        <p:tgtEl>
                                          <p:spTgt spid="10"/>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360"/>
                                          </p:val>
                                        </p:tav>
                                        <p:tav tm="100000">
                                          <p:val>
                                            <p:fltVal val="0"/>
                                          </p:val>
                                        </p:tav>
                                      </p:tavLst>
                                    </p:anim>
                                    <p:animEffect transition="in" filter="fade">
                                      <p:cBhvr>
                                        <p:cTn id="19" dur="1000"/>
                                        <p:tgtEl>
                                          <p:spTgt spid="11"/>
                                        </p:tgtEl>
                                      </p:cBhvr>
                                    </p:animEffect>
                                  </p:childTnLst>
                                </p:cTn>
                              </p:par>
                              <p:par>
                                <p:cTn id="20" presetID="22" presetClass="entr" presetSubtype="8" fill="hold"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par>
                                <p:cTn id="23" presetID="22" presetClass="entr" presetSubtype="8" fill="hold" nodeType="withEffect">
                                  <p:stCondLst>
                                    <p:cond delay="25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750"/>
                                        <p:tgtEl>
                                          <p:spTgt spid="17"/>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1000"/>
                                        <p:tgtEl>
                                          <p:spTgt spid="18"/>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par>
                                <p:cTn id="32" presetID="31" presetClass="entr" presetSubtype="0" fill="hold" grpId="0" nodeType="withEffect">
                                  <p:stCondLst>
                                    <p:cond delay="500"/>
                                  </p:stCondLst>
                                  <p:iterate type="lt">
                                    <p:tmPct val="490"/>
                                  </p:iterate>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 calcmode="lin" valueType="num">
                                      <p:cBhvr>
                                        <p:cTn id="36" dur="750" fill="hold"/>
                                        <p:tgtEl>
                                          <p:spTgt spid="7"/>
                                        </p:tgtEl>
                                        <p:attrNameLst>
                                          <p:attrName>style.rotation</p:attrName>
                                        </p:attrNameLst>
                                      </p:cBhvr>
                                      <p:tavLst>
                                        <p:tav tm="0">
                                          <p:val>
                                            <p:fltVal val="90"/>
                                          </p:val>
                                        </p:tav>
                                        <p:tav tm="100000">
                                          <p:val>
                                            <p:fltVal val="0"/>
                                          </p:val>
                                        </p:tav>
                                      </p:tavLst>
                                    </p:anim>
                                    <p:animEffect transition="in" filter="fade">
                                      <p:cBhvr>
                                        <p:cTn id="37" dur="750"/>
                                        <p:tgtEl>
                                          <p:spTgt spid="7"/>
                                        </p:tgtEl>
                                      </p:cBhvr>
                                    </p:animEffect>
                                  </p:childTnLst>
                                </p:cTn>
                              </p:par>
                              <p:par>
                                <p:cTn id="38" presetID="31" presetClass="entr" presetSubtype="0" fill="hold" grpId="0" nodeType="withEffect">
                                  <p:stCondLst>
                                    <p:cond delay="500"/>
                                  </p:stCondLst>
                                  <p:iterate type="lt">
                                    <p:tmPct val="654"/>
                                  </p:iterate>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 calcmode="lin" valueType="num">
                                      <p:cBhvr>
                                        <p:cTn id="42" dur="750" fill="hold"/>
                                        <p:tgtEl>
                                          <p:spTgt spid="8"/>
                                        </p:tgtEl>
                                        <p:attrNameLst>
                                          <p:attrName>style.rotation</p:attrName>
                                        </p:attrNameLst>
                                      </p:cBhvr>
                                      <p:tavLst>
                                        <p:tav tm="0">
                                          <p:val>
                                            <p:fltVal val="90"/>
                                          </p:val>
                                        </p:tav>
                                        <p:tav tm="100000">
                                          <p:val>
                                            <p:fltVal val="0"/>
                                          </p:val>
                                        </p:tav>
                                      </p:tavLst>
                                    </p:anim>
                                    <p:animEffect transition="in" filter="fade">
                                      <p:cBhvr>
                                        <p:cTn id="4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971340" y="2138250"/>
            <a:ext cx="9084271" cy="2120452"/>
          </a:xfrm>
          <a:prstGeom prst="rect">
            <a:avLst/>
          </a:prstGeom>
        </p:spPr>
        <p:txBody>
          <a:bodyPr wrap="square">
            <a:spAutoFit/>
          </a:bodyPr>
          <a:lstStyle/>
          <a:p>
            <a:pPr algn="just" defTabSz="914400">
              <a:lnSpc>
                <a:spcPct val="150000"/>
              </a:lnSpc>
            </a:pPr>
            <a:r>
              <a:rPr lang="zh-CN" altLang="en-US" sz="1800" kern="100" dirty="0">
                <a:solidFill>
                  <a:srgbClr val="502800"/>
                </a:solidFill>
                <a:latin typeface="Arial" panose="020B0604020202020204"/>
                <a:ea typeface="微软雅黑" panose="020B0503020204020204" charset="-122"/>
                <a:cs typeface="+mn-ea"/>
                <a:sym typeface="+mn-lt"/>
              </a:rPr>
              <a:t>建设教育强国是中华民族伟大复兴的基础工程，必须把教育事业放在优先位置，深化教育改革，加快教育现代化，办好人民满意的教育。要全面贯彻党的教育方针，落实立德树人根本任务，发展素质教育，推进教育公平，培养德智体美全面发展的社会主义建设者和接班人</a:t>
            </a:r>
            <a:r>
              <a:rPr lang="zh-CN" altLang="en-US" sz="1800" kern="100" dirty="0" smtClean="0">
                <a:solidFill>
                  <a:srgbClr val="502800"/>
                </a:solidFill>
                <a:latin typeface="Arial" panose="020B0604020202020204"/>
                <a:ea typeface="微软雅黑" panose="020B0503020204020204" charset="-122"/>
                <a:cs typeface="+mn-ea"/>
                <a:sym typeface="+mn-lt"/>
              </a:rPr>
              <a:t>。</a:t>
            </a:r>
            <a:endParaRPr lang="zh-CN" altLang="en-US" sz="18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800" kern="100" dirty="0">
                <a:solidFill>
                  <a:srgbClr val="502800"/>
                </a:solidFill>
                <a:latin typeface="Arial" panose="020B0604020202020204"/>
                <a:ea typeface="微软雅黑" panose="020B0503020204020204" charset="-122"/>
                <a:cs typeface="+mn-ea"/>
                <a:sym typeface="+mn-lt"/>
              </a:rPr>
              <a:t>——2017</a:t>
            </a:r>
            <a:r>
              <a:rPr lang="zh-CN" altLang="en-US" sz="1800" kern="100" dirty="0">
                <a:solidFill>
                  <a:srgbClr val="502800"/>
                </a:solidFill>
                <a:latin typeface="Arial" panose="020B0604020202020204"/>
                <a:ea typeface="微软雅黑" panose="020B0503020204020204" charset="-122"/>
                <a:cs typeface="+mn-ea"/>
                <a:sym typeface="+mn-lt"/>
              </a:rPr>
              <a:t>年</a:t>
            </a:r>
            <a:r>
              <a:rPr lang="en-US" altLang="zh-CN" sz="1800" kern="100" dirty="0">
                <a:solidFill>
                  <a:srgbClr val="502800"/>
                </a:solidFill>
                <a:latin typeface="Arial" panose="020B0604020202020204"/>
                <a:ea typeface="微软雅黑" panose="020B0503020204020204" charset="-122"/>
                <a:cs typeface="+mn-ea"/>
                <a:sym typeface="+mn-lt"/>
              </a:rPr>
              <a:t>10</a:t>
            </a:r>
            <a:r>
              <a:rPr lang="zh-CN" altLang="en-US" sz="1800" kern="100" dirty="0">
                <a:solidFill>
                  <a:srgbClr val="502800"/>
                </a:solidFill>
                <a:latin typeface="Arial" panose="020B0604020202020204"/>
                <a:ea typeface="微软雅黑" panose="020B0503020204020204" charset="-122"/>
                <a:cs typeface="+mn-ea"/>
                <a:sym typeface="+mn-lt"/>
              </a:rPr>
              <a:t>月</a:t>
            </a:r>
            <a:r>
              <a:rPr lang="en-US" altLang="zh-CN" sz="1800" kern="100" dirty="0">
                <a:solidFill>
                  <a:srgbClr val="502800"/>
                </a:solidFill>
                <a:latin typeface="Arial" panose="020B0604020202020204"/>
                <a:ea typeface="微软雅黑" panose="020B0503020204020204" charset="-122"/>
                <a:cs typeface="+mn-ea"/>
                <a:sym typeface="+mn-lt"/>
              </a:rPr>
              <a:t>18</a:t>
            </a:r>
            <a:r>
              <a:rPr lang="zh-CN" altLang="en-US" sz="1800" kern="100" dirty="0">
                <a:solidFill>
                  <a:srgbClr val="502800"/>
                </a:solidFill>
                <a:latin typeface="Arial" panose="020B0604020202020204"/>
                <a:ea typeface="微软雅黑" panose="020B0503020204020204" charset="-122"/>
                <a:cs typeface="+mn-ea"/>
                <a:sym typeface="+mn-lt"/>
              </a:rPr>
              <a:t>日，在在中国共产党第十九次全国代表大会上强调</a:t>
            </a:r>
            <a:endParaRPr lang="zh-CN" altLang="en-US" sz="1800" kern="100" dirty="0">
              <a:solidFill>
                <a:srgbClr val="502800"/>
              </a:solidFill>
              <a:latin typeface="Arial" panose="020B0604020202020204"/>
              <a:ea typeface="微软雅黑" panose="020B0503020204020204" charset="-122"/>
              <a:cs typeface="+mn-ea"/>
              <a:sym typeface="+mn-lt"/>
            </a:endParaRPr>
          </a:p>
        </p:txBody>
      </p:sp>
      <p:sp>
        <p:nvSpPr>
          <p:cNvPr id="8" name="矩形 7"/>
          <p:cNvSpPr/>
          <p:nvPr/>
        </p:nvSpPr>
        <p:spPr>
          <a:xfrm>
            <a:off x="1955737" y="4836436"/>
            <a:ext cx="9084272" cy="1704954"/>
          </a:xfrm>
          <a:prstGeom prst="rect">
            <a:avLst/>
          </a:prstGeom>
        </p:spPr>
        <p:txBody>
          <a:bodyPr wrap="square">
            <a:spAutoFit/>
          </a:bodyPr>
          <a:lstStyle/>
          <a:p>
            <a:pPr algn="just" defTabSz="914400">
              <a:lnSpc>
                <a:spcPct val="150000"/>
              </a:lnSpc>
            </a:pPr>
            <a:r>
              <a:rPr lang="zh-CN" altLang="en-US" sz="1800" kern="100" dirty="0">
                <a:solidFill>
                  <a:srgbClr val="502800"/>
                </a:solidFill>
                <a:latin typeface="Arial" panose="020B0604020202020204"/>
                <a:ea typeface="微软雅黑" panose="020B0503020204020204" charset="-122"/>
                <a:cs typeface="+mn-ea"/>
                <a:sym typeface="+mn-lt"/>
              </a:rPr>
              <a:t>古人说：“师者，人之模范也。”在学生眼里，老师是“吐辞为经、举足为法”，一言一行都给学生以极大影响。教师思想政治状况具有很强的示范性。要坚持教育者先受教育，让教师更好担当起学生健康成长指导者和引路人的责任</a:t>
            </a:r>
            <a:r>
              <a:rPr lang="zh-CN" altLang="en-US" sz="1800" kern="100" dirty="0" smtClean="0">
                <a:solidFill>
                  <a:srgbClr val="502800"/>
                </a:solidFill>
                <a:latin typeface="Arial" panose="020B0604020202020204"/>
                <a:ea typeface="微软雅黑" panose="020B0503020204020204" charset="-122"/>
                <a:cs typeface="+mn-ea"/>
                <a:sym typeface="+mn-lt"/>
              </a:rPr>
              <a:t>。</a:t>
            </a:r>
            <a:endParaRPr lang="zh-CN" altLang="en-US" sz="1800" kern="100" dirty="0">
              <a:solidFill>
                <a:srgbClr val="502800"/>
              </a:solidFill>
              <a:latin typeface="Arial" panose="020B0604020202020204"/>
              <a:ea typeface="微软雅黑" panose="020B0503020204020204" charset="-122"/>
              <a:cs typeface="+mn-ea"/>
              <a:sym typeface="+mn-lt"/>
            </a:endParaRPr>
          </a:p>
          <a:p>
            <a:pPr algn="just" defTabSz="914400">
              <a:lnSpc>
                <a:spcPct val="150000"/>
              </a:lnSpc>
            </a:pPr>
            <a:r>
              <a:rPr lang="en-US" altLang="zh-CN" sz="1800" kern="100" dirty="0">
                <a:solidFill>
                  <a:srgbClr val="502800"/>
                </a:solidFill>
                <a:latin typeface="Arial" panose="020B0604020202020204"/>
                <a:ea typeface="微软雅黑" panose="020B0503020204020204" charset="-122"/>
                <a:cs typeface="+mn-ea"/>
                <a:sym typeface="+mn-lt"/>
              </a:rPr>
              <a:t>——2018</a:t>
            </a:r>
            <a:r>
              <a:rPr lang="zh-CN" altLang="en-US" sz="1800" kern="100" dirty="0">
                <a:solidFill>
                  <a:srgbClr val="502800"/>
                </a:solidFill>
                <a:latin typeface="Arial" panose="020B0604020202020204"/>
                <a:ea typeface="微软雅黑" panose="020B0503020204020204" charset="-122"/>
                <a:cs typeface="+mn-ea"/>
                <a:sym typeface="+mn-lt"/>
              </a:rPr>
              <a:t>年</a:t>
            </a:r>
            <a:r>
              <a:rPr lang="en-US" altLang="zh-CN" sz="1800" kern="100" dirty="0">
                <a:solidFill>
                  <a:srgbClr val="502800"/>
                </a:solidFill>
                <a:latin typeface="Arial" panose="020B0604020202020204"/>
                <a:ea typeface="微软雅黑" panose="020B0503020204020204" charset="-122"/>
                <a:cs typeface="+mn-ea"/>
                <a:sym typeface="+mn-lt"/>
              </a:rPr>
              <a:t>5</a:t>
            </a:r>
            <a:r>
              <a:rPr lang="zh-CN" altLang="en-US" sz="1800" kern="100" dirty="0">
                <a:solidFill>
                  <a:srgbClr val="502800"/>
                </a:solidFill>
                <a:latin typeface="Arial" panose="020B0604020202020204"/>
                <a:ea typeface="微软雅黑" panose="020B0503020204020204" charset="-122"/>
                <a:cs typeface="+mn-ea"/>
                <a:sym typeface="+mn-lt"/>
              </a:rPr>
              <a:t>月</a:t>
            </a:r>
            <a:r>
              <a:rPr lang="en-US" altLang="zh-CN" sz="1800" kern="100" dirty="0">
                <a:solidFill>
                  <a:srgbClr val="502800"/>
                </a:solidFill>
                <a:latin typeface="Arial" panose="020B0604020202020204"/>
                <a:ea typeface="微软雅黑" panose="020B0503020204020204" charset="-122"/>
                <a:cs typeface="+mn-ea"/>
                <a:sym typeface="+mn-lt"/>
              </a:rPr>
              <a:t>2</a:t>
            </a:r>
            <a:r>
              <a:rPr lang="zh-CN" altLang="en-US" sz="1800" kern="100" dirty="0">
                <a:solidFill>
                  <a:srgbClr val="502800"/>
                </a:solidFill>
                <a:latin typeface="Arial" panose="020B0604020202020204"/>
                <a:ea typeface="微软雅黑" panose="020B0503020204020204" charset="-122"/>
                <a:cs typeface="+mn-ea"/>
                <a:sym typeface="+mn-lt"/>
              </a:rPr>
              <a:t>日，在北京大学师生座谈会上强调</a:t>
            </a:r>
            <a:endParaRPr lang="zh-CN" altLang="en-US" sz="1800" kern="100" dirty="0">
              <a:solidFill>
                <a:srgbClr val="502800"/>
              </a:solidFill>
              <a:latin typeface="Arial" panose="020B0604020202020204"/>
              <a:ea typeface="微软雅黑" panose="020B0503020204020204" charset="-122"/>
              <a:cs typeface="+mn-ea"/>
              <a:sym typeface="+mn-lt"/>
            </a:endParaRPr>
          </a:p>
        </p:txBody>
      </p:sp>
      <p:cxnSp>
        <p:nvCxnSpPr>
          <p:cNvPr id="9" name="直接连接符 8"/>
          <p:cNvCxnSpPr/>
          <p:nvPr/>
        </p:nvCxnSpPr>
        <p:spPr>
          <a:xfrm>
            <a:off x="1218123" y="2124819"/>
            <a:ext cx="0" cy="4517281"/>
          </a:xfrm>
          <a:prstGeom prst="line">
            <a:avLst/>
          </a:prstGeom>
          <a:noFill/>
          <a:ln w="6350" cap="flat" cmpd="sng" algn="ctr">
            <a:solidFill>
              <a:srgbClr val="FF9500"/>
            </a:solidFill>
            <a:prstDash val="solid"/>
            <a:miter lim="800000"/>
          </a:ln>
          <a:effectLst/>
        </p:spPr>
      </p:cxnSp>
      <p:sp>
        <p:nvSpPr>
          <p:cNvPr id="10" name="椭圆 9"/>
          <p:cNvSpPr/>
          <p:nvPr/>
        </p:nvSpPr>
        <p:spPr>
          <a:xfrm>
            <a:off x="937707" y="1563990"/>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7</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sp>
        <p:nvSpPr>
          <p:cNvPr id="11" name="椭圆 10"/>
          <p:cNvSpPr/>
          <p:nvPr/>
        </p:nvSpPr>
        <p:spPr>
          <a:xfrm>
            <a:off x="922104" y="4275604"/>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8</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cxnSp>
        <p:nvCxnSpPr>
          <p:cNvPr id="12" name="直接箭头连接符 11"/>
          <p:cNvCxnSpPr>
            <a:stCxn id="10" idx="6"/>
          </p:cNvCxnSpPr>
          <p:nvPr/>
        </p:nvCxnSpPr>
        <p:spPr>
          <a:xfrm>
            <a:off x="1498539" y="1844406"/>
            <a:ext cx="457200" cy="0"/>
          </a:xfrm>
          <a:prstGeom prst="straightConnector1">
            <a:avLst/>
          </a:prstGeom>
          <a:noFill/>
          <a:ln w="6350" cap="flat" cmpd="sng" algn="ctr">
            <a:solidFill>
              <a:srgbClr val="FF9500"/>
            </a:solidFill>
            <a:prstDash val="solid"/>
            <a:miter lim="800000"/>
            <a:tailEnd type="triangle"/>
          </a:ln>
          <a:effectLst/>
        </p:spPr>
      </p:cxnSp>
      <p:cxnSp>
        <p:nvCxnSpPr>
          <p:cNvPr id="13" name="直接箭头连接符 12"/>
          <p:cNvCxnSpPr/>
          <p:nvPr/>
        </p:nvCxnSpPr>
        <p:spPr>
          <a:xfrm>
            <a:off x="1482936" y="4556020"/>
            <a:ext cx="457200" cy="0"/>
          </a:xfrm>
          <a:prstGeom prst="straightConnector1">
            <a:avLst/>
          </a:prstGeom>
          <a:noFill/>
          <a:ln w="6350" cap="flat" cmpd="sng" algn="ctr">
            <a:solidFill>
              <a:srgbClr val="FF9500"/>
            </a:solidFill>
            <a:prstDash val="solid"/>
            <a:miter lim="800000"/>
            <a:tailEnd type="triangle"/>
          </a:ln>
          <a:effectLst/>
        </p:spPr>
      </p:cxnSp>
      <p:sp>
        <p:nvSpPr>
          <p:cNvPr id="14" name="矩形 13"/>
          <p:cNvSpPr/>
          <p:nvPr/>
        </p:nvSpPr>
        <p:spPr>
          <a:xfrm>
            <a:off x="1971342" y="1563990"/>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必须把教育事业放在优先位置，深化教育改革，加快教育现代化</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
        <p:nvSpPr>
          <p:cNvPr id="15" name="矩形 14"/>
          <p:cNvSpPr/>
          <p:nvPr/>
        </p:nvSpPr>
        <p:spPr>
          <a:xfrm>
            <a:off x="1955739" y="4275607"/>
            <a:ext cx="7924860"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b="1" kern="100" dirty="0">
                <a:solidFill>
                  <a:srgbClr val="FFFDF8"/>
                </a:solidFill>
                <a:latin typeface="Arial" panose="020B0604020202020204"/>
                <a:ea typeface="微软雅黑" panose="020B0503020204020204" charset="-122"/>
                <a:cs typeface="+mn-ea"/>
                <a:sym typeface="+mn-lt"/>
              </a:rPr>
              <a:t>要坚持教育者先受教育</a:t>
            </a:r>
            <a:endParaRPr lang="zh-CN" altLang="en-US" b="1" kern="0" dirty="0" smtClean="0">
              <a:solidFill>
                <a:srgbClr val="FFFDF8"/>
              </a:solidFill>
              <a:latin typeface="Arial" panose="020B0604020202020204"/>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360"/>
                                          </p:val>
                                        </p:tav>
                                        <p:tav tm="100000">
                                          <p:val>
                                            <p:fltVal val="0"/>
                                          </p:val>
                                        </p:tav>
                                      </p:tavLst>
                                    </p:anim>
                                    <p:animEffect transition="in" filter="fade">
                                      <p:cBhvr>
                                        <p:cTn id="13" dur="1000"/>
                                        <p:tgtEl>
                                          <p:spTgt spid="10"/>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360"/>
                                          </p:val>
                                        </p:tav>
                                        <p:tav tm="100000">
                                          <p:val>
                                            <p:fltVal val="0"/>
                                          </p:val>
                                        </p:tav>
                                      </p:tavLst>
                                    </p:anim>
                                    <p:animEffect transition="in" filter="fade">
                                      <p:cBhvr>
                                        <p:cTn id="19" dur="1000"/>
                                        <p:tgtEl>
                                          <p:spTgt spid="11"/>
                                        </p:tgtEl>
                                      </p:cBhvr>
                                    </p:animEffect>
                                  </p:childTnLst>
                                </p:cTn>
                              </p:par>
                              <p:par>
                                <p:cTn id="20" presetID="22" presetClass="entr" presetSubtype="8"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50"/>
                                        <p:tgtEl>
                                          <p:spTgt spid="12"/>
                                        </p:tgtEl>
                                      </p:cBhvr>
                                    </p:animEffect>
                                  </p:childTnLst>
                                </p:cTn>
                              </p:par>
                              <p:par>
                                <p:cTn id="23" presetID="22" presetClass="entr" presetSubtype="8" fill="hold" nodeType="withEffect">
                                  <p:stCondLst>
                                    <p:cond delay="25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par>
                                <p:cTn id="32" presetID="31" presetClass="entr" presetSubtype="0" fill="hold" grpId="0" nodeType="withEffect">
                                  <p:stCondLst>
                                    <p:cond delay="500"/>
                                  </p:stCondLst>
                                  <p:iterate type="lt">
                                    <p:tmPct val="490"/>
                                  </p:iterate>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 calcmode="lin" valueType="num">
                                      <p:cBhvr>
                                        <p:cTn id="36" dur="750" fill="hold"/>
                                        <p:tgtEl>
                                          <p:spTgt spid="7"/>
                                        </p:tgtEl>
                                        <p:attrNameLst>
                                          <p:attrName>style.rotation</p:attrName>
                                        </p:attrNameLst>
                                      </p:cBhvr>
                                      <p:tavLst>
                                        <p:tav tm="0">
                                          <p:val>
                                            <p:fltVal val="90"/>
                                          </p:val>
                                        </p:tav>
                                        <p:tav tm="100000">
                                          <p:val>
                                            <p:fltVal val="0"/>
                                          </p:val>
                                        </p:tav>
                                      </p:tavLst>
                                    </p:anim>
                                    <p:animEffect transition="in" filter="fade">
                                      <p:cBhvr>
                                        <p:cTn id="37" dur="750"/>
                                        <p:tgtEl>
                                          <p:spTgt spid="7"/>
                                        </p:tgtEl>
                                      </p:cBhvr>
                                    </p:animEffect>
                                  </p:childTnLst>
                                </p:cTn>
                              </p:par>
                              <p:par>
                                <p:cTn id="38" presetID="31" presetClass="entr" presetSubtype="0" fill="hold" grpId="0" nodeType="withEffect">
                                  <p:stCondLst>
                                    <p:cond delay="500"/>
                                  </p:stCondLst>
                                  <p:iterate type="lt">
                                    <p:tmPct val="654"/>
                                  </p:iterate>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 calcmode="lin" valueType="num">
                                      <p:cBhvr>
                                        <p:cTn id="42" dur="750" fill="hold"/>
                                        <p:tgtEl>
                                          <p:spTgt spid="8"/>
                                        </p:tgtEl>
                                        <p:attrNameLst>
                                          <p:attrName>style.rotation</p:attrName>
                                        </p:attrNameLst>
                                      </p:cBhvr>
                                      <p:tavLst>
                                        <p:tav tm="0">
                                          <p:val>
                                            <p:fltVal val="90"/>
                                          </p:val>
                                        </p:tav>
                                        <p:tav tm="100000">
                                          <p:val>
                                            <p:fltVal val="0"/>
                                          </p:val>
                                        </p:tav>
                                      </p:tavLst>
                                    </p:anim>
                                    <p:animEffect transition="in" filter="fade">
                                      <p:cBhvr>
                                        <p:cTn id="4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971340" y="1844809"/>
            <a:ext cx="9084271" cy="2160591"/>
          </a:xfrm>
          <a:prstGeom prst="rect">
            <a:avLst/>
          </a:prstGeom>
        </p:spPr>
        <p:txBody>
          <a:bodyPr wrap="square">
            <a:spAutoFit/>
          </a:bodyPr>
          <a:lstStyle/>
          <a:p>
            <a:pPr algn="just" defTabSz="914400">
              <a:lnSpc>
                <a:spcPct val="140000"/>
              </a:lnSpc>
            </a:pPr>
            <a:r>
              <a:rPr lang="zh-CN" altLang="en-US" sz="1600" kern="100" dirty="0">
                <a:solidFill>
                  <a:srgbClr val="502800"/>
                </a:solidFill>
                <a:latin typeface="Arial" panose="020B0604020202020204"/>
                <a:ea typeface="微软雅黑" panose="020B0503020204020204" charset="-122"/>
                <a:cs typeface="+mn-ea"/>
                <a:sym typeface="+mn-lt"/>
              </a:rPr>
              <a:t>教育兴则国家兴，教育强则国家强。高等教育是一个国家发展水平和发展潜力的重要标志。今天，党和国家事业发展对高等教育的需要，对科学知识和优秀人才的需要，比以往任何时候都更为迫切。我在党的十九大报告中提出要“加快一流大学和一流学科建设，实现高等教育内涵式发展”。当前，我国高等教育办学规模和年毕业人数已居世界首位，但规模扩张并不意味着质量和效益增长，走内涵式发展道路是我国高等教育发展的必由之路</a:t>
            </a:r>
            <a:r>
              <a:rPr lang="zh-CN" altLang="en-US" sz="1600" kern="100" dirty="0" smtClean="0">
                <a:solidFill>
                  <a:srgbClr val="502800"/>
                </a:solidFill>
                <a:latin typeface="Arial" panose="020B0604020202020204"/>
                <a:ea typeface="微软雅黑" panose="020B0503020204020204" charset="-122"/>
                <a:cs typeface="+mn-ea"/>
                <a:sym typeface="+mn-lt"/>
              </a:rPr>
              <a:t>。</a:t>
            </a:r>
            <a:endParaRPr lang="zh-CN" altLang="en-US" sz="1600" kern="100" dirty="0">
              <a:solidFill>
                <a:srgbClr val="502800"/>
              </a:solidFill>
              <a:latin typeface="Arial" panose="020B0604020202020204"/>
              <a:ea typeface="微软雅黑" panose="020B0503020204020204" charset="-122"/>
              <a:cs typeface="+mn-ea"/>
              <a:sym typeface="+mn-lt"/>
            </a:endParaRPr>
          </a:p>
          <a:p>
            <a:pPr algn="just" defTabSz="914400">
              <a:lnSpc>
                <a:spcPct val="140000"/>
              </a:lnSpc>
            </a:pPr>
            <a:r>
              <a:rPr lang="en-US" altLang="zh-CN" sz="1600" kern="100" dirty="0">
                <a:solidFill>
                  <a:srgbClr val="502800"/>
                </a:solidFill>
                <a:latin typeface="Arial" panose="020B0604020202020204"/>
                <a:ea typeface="微软雅黑" panose="020B0503020204020204" charset="-122"/>
                <a:cs typeface="+mn-ea"/>
                <a:sym typeface="+mn-lt"/>
              </a:rPr>
              <a:t>——2018</a:t>
            </a:r>
            <a:r>
              <a:rPr lang="zh-CN" altLang="en-US" sz="1600" kern="100" dirty="0">
                <a:solidFill>
                  <a:srgbClr val="502800"/>
                </a:solidFill>
                <a:latin typeface="Arial" panose="020B0604020202020204"/>
                <a:ea typeface="微软雅黑" panose="020B0503020204020204" charset="-122"/>
                <a:cs typeface="+mn-ea"/>
                <a:sym typeface="+mn-lt"/>
              </a:rPr>
              <a:t>年</a:t>
            </a:r>
            <a:r>
              <a:rPr lang="en-US" altLang="zh-CN" sz="1600" kern="100" dirty="0">
                <a:solidFill>
                  <a:srgbClr val="502800"/>
                </a:solidFill>
                <a:latin typeface="Arial" panose="020B0604020202020204"/>
                <a:ea typeface="微软雅黑" panose="020B0503020204020204" charset="-122"/>
                <a:cs typeface="+mn-ea"/>
                <a:sym typeface="+mn-lt"/>
              </a:rPr>
              <a:t>5</a:t>
            </a:r>
            <a:r>
              <a:rPr lang="zh-CN" altLang="en-US" sz="1600" kern="100" dirty="0">
                <a:solidFill>
                  <a:srgbClr val="502800"/>
                </a:solidFill>
                <a:latin typeface="Arial" panose="020B0604020202020204"/>
                <a:ea typeface="微软雅黑" panose="020B0503020204020204" charset="-122"/>
                <a:cs typeface="+mn-ea"/>
                <a:sym typeface="+mn-lt"/>
              </a:rPr>
              <a:t>月</a:t>
            </a:r>
            <a:r>
              <a:rPr lang="en-US" altLang="zh-CN" sz="1600" kern="100" dirty="0">
                <a:solidFill>
                  <a:srgbClr val="502800"/>
                </a:solidFill>
                <a:latin typeface="Arial" panose="020B0604020202020204"/>
                <a:ea typeface="微软雅黑" panose="020B0503020204020204" charset="-122"/>
                <a:cs typeface="+mn-ea"/>
                <a:sym typeface="+mn-lt"/>
              </a:rPr>
              <a:t>2</a:t>
            </a:r>
            <a:r>
              <a:rPr lang="zh-CN" altLang="en-US" sz="1600" kern="100" dirty="0">
                <a:solidFill>
                  <a:srgbClr val="502800"/>
                </a:solidFill>
                <a:latin typeface="Arial" panose="020B0604020202020204"/>
                <a:ea typeface="微软雅黑" panose="020B0503020204020204" charset="-122"/>
                <a:cs typeface="+mn-ea"/>
                <a:sym typeface="+mn-lt"/>
              </a:rPr>
              <a:t>日，在北京大学师生座谈会上强调</a:t>
            </a:r>
            <a:endParaRPr lang="zh-CN" altLang="en-US" sz="1600" kern="100" dirty="0">
              <a:solidFill>
                <a:srgbClr val="502800"/>
              </a:solidFill>
              <a:latin typeface="Arial" panose="020B0604020202020204"/>
              <a:ea typeface="微软雅黑" panose="020B0503020204020204" charset="-122"/>
              <a:cs typeface="+mn-ea"/>
              <a:sym typeface="+mn-lt"/>
            </a:endParaRPr>
          </a:p>
        </p:txBody>
      </p:sp>
      <p:sp>
        <p:nvSpPr>
          <p:cNvPr id="8" name="矩形 7"/>
          <p:cNvSpPr/>
          <p:nvPr/>
        </p:nvSpPr>
        <p:spPr>
          <a:xfrm>
            <a:off x="1971340" y="4575729"/>
            <a:ext cx="9084272" cy="2160591"/>
          </a:xfrm>
          <a:prstGeom prst="rect">
            <a:avLst/>
          </a:prstGeom>
        </p:spPr>
        <p:txBody>
          <a:bodyPr wrap="square">
            <a:spAutoFit/>
          </a:bodyPr>
          <a:lstStyle/>
          <a:p>
            <a:pPr algn="just" defTabSz="914400">
              <a:lnSpc>
                <a:spcPct val="140000"/>
              </a:lnSpc>
            </a:pPr>
            <a:r>
              <a:rPr lang="zh-CN" altLang="en-US" sz="1600" kern="100" dirty="0">
                <a:solidFill>
                  <a:srgbClr val="502800"/>
                </a:solidFill>
                <a:latin typeface="Arial" panose="020B0604020202020204"/>
                <a:ea typeface="微软雅黑" panose="020B0503020204020204" charset="-122"/>
                <a:cs typeface="+mn-ea"/>
                <a:sym typeface="+mn-lt"/>
              </a:rPr>
              <a:t>我们的教育要培养德智体美全面发展的社会主义建设者和接班人。前不久，我在十三届全国人大第一次会议上向全体代表讲过：“中国人民的特质、禀赋不仅铸就了绵延几千年发展至今的中华文明，而且深刻影响着当代中国发展进步，深刻影响着当代中国人的精神世界。”我讲到中国人民的伟大创造精神、伟大奋斗精神、伟大团结精神、伟大梦想精神。这种伟大精神是一代一代中华儿女创造和积淀出来的，也需要一代一代传承下去</a:t>
            </a:r>
            <a:r>
              <a:rPr lang="zh-CN" altLang="en-US" sz="1600" kern="100" dirty="0" smtClean="0">
                <a:solidFill>
                  <a:srgbClr val="502800"/>
                </a:solidFill>
                <a:latin typeface="Arial" panose="020B0604020202020204"/>
                <a:ea typeface="微软雅黑" panose="020B0503020204020204" charset="-122"/>
                <a:cs typeface="+mn-ea"/>
                <a:sym typeface="+mn-lt"/>
              </a:rPr>
              <a:t>。</a:t>
            </a:r>
            <a:endParaRPr lang="zh-CN" altLang="en-US" sz="1600" kern="100" dirty="0">
              <a:solidFill>
                <a:srgbClr val="502800"/>
              </a:solidFill>
              <a:latin typeface="Arial" panose="020B0604020202020204"/>
              <a:ea typeface="微软雅黑" panose="020B0503020204020204" charset="-122"/>
              <a:cs typeface="+mn-ea"/>
              <a:sym typeface="+mn-lt"/>
            </a:endParaRPr>
          </a:p>
          <a:p>
            <a:pPr algn="just" defTabSz="914400">
              <a:lnSpc>
                <a:spcPct val="140000"/>
              </a:lnSpc>
            </a:pPr>
            <a:r>
              <a:rPr lang="en-US" altLang="zh-CN" sz="1600" kern="100" dirty="0">
                <a:solidFill>
                  <a:srgbClr val="502800"/>
                </a:solidFill>
                <a:latin typeface="Arial" panose="020B0604020202020204"/>
                <a:ea typeface="微软雅黑" panose="020B0503020204020204" charset="-122"/>
                <a:cs typeface="+mn-ea"/>
                <a:sym typeface="+mn-lt"/>
              </a:rPr>
              <a:t>——2018</a:t>
            </a:r>
            <a:r>
              <a:rPr lang="zh-CN" altLang="en-US" sz="1600" kern="100" dirty="0">
                <a:solidFill>
                  <a:srgbClr val="502800"/>
                </a:solidFill>
                <a:latin typeface="Arial" panose="020B0604020202020204"/>
                <a:ea typeface="微软雅黑" panose="020B0503020204020204" charset="-122"/>
                <a:cs typeface="+mn-ea"/>
                <a:sym typeface="+mn-lt"/>
              </a:rPr>
              <a:t>年</a:t>
            </a:r>
            <a:r>
              <a:rPr lang="en-US" altLang="zh-CN" sz="1600" kern="100" dirty="0">
                <a:solidFill>
                  <a:srgbClr val="502800"/>
                </a:solidFill>
                <a:latin typeface="Arial" panose="020B0604020202020204"/>
                <a:ea typeface="微软雅黑" panose="020B0503020204020204" charset="-122"/>
                <a:cs typeface="+mn-ea"/>
                <a:sym typeface="+mn-lt"/>
              </a:rPr>
              <a:t>5</a:t>
            </a:r>
            <a:r>
              <a:rPr lang="zh-CN" altLang="en-US" sz="1600" kern="100" dirty="0">
                <a:solidFill>
                  <a:srgbClr val="502800"/>
                </a:solidFill>
                <a:latin typeface="Arial" panose="020B0604020202020204"/>
                <a:ea typeface="微软雅黑" panose="020B0503020204020204" charset="-122"/>
                <a:cs typeface="+mn-ea"/>
                <a:sym typeface="+mn-lt"/>
              </a:rPr>
              <a:t>月</a:t>
            </a:r>
            <a:r>
              <a:rPr lang="en-US" altLang="zh-CN" sz="1600" kern="100" dirty="0">
                <a:solidFill>
                  <a:srgbClr val="502800"/>
                </a:solidFill>
                <a:latin typeface="Arial" panose="020B0604020202020204"/>
                <a:ea typeface="微软雅黑" panose="020B0503020204020204" charset="-122"/>
                <a:cs typeface="+mn-ea"/>
                <a:sym typeface="+mn-lt"/>
              </a:rPr>
              <a:t>2</a:t>
            </a:r>
            <a:r>
              <a:rPr lang="zh-CN" altLang="en-US" sz="1600" kern="100" dirty="0">
                <a:solidFill>
                  <a:srgbClr val="502800"/>
                </a:solidFill>
                <a:latin typeface="Arial" panose="020B0604020202020204"/>
                <a:ea typeface="微软雅黑" panose="020B0503020204020204" charset="-122"/>
                <a:cs typeface="+mn-ea"/>
                <a:sym typeface="+mn-lt"/>
              </a:rPr>
              <a:t>日，在北京大学师生座谈会上强调</a:t>
            </a:r>
            <a:endParaRPr lang="zh-CN" altLang="en-US" sz="1600" kern="100" dirty="0">
              <a:solidFill>
                <a:srgbClr val="502800"/>
              </a:solidFill>
              <a:latin typeface="Arial" panose="020B0604020202020204"/>
              <a:ea typeface="微软雅黑" panose="020B0503020204020204" charset="-122"/>
              <a:cs typeface="+mn-ea"/>
              <a:sym typeface="+mn-lt"/>
            </a:endParaRPr>
          </a:p>
        </p:txBody>
      </p:sp>
      <p:cxnSp>
        <p:nvCxnSpPr>
          <p:cNvPr id="9" name="直接连接符 8"/>
          <p:cNvCxnSpPr/>
          <p:nvPr/>
        </p:nvCxnSpPr>
        <p:spPr>
          <a:xfrm>
            <a:off x="1218123" y="1870680"/>
            <a:ext cx="0" cy="4865640"/>
          </a:xfrm>
          <a:prstGeom prst="line">
            <a:avLst/>
          </a:prstGeom>
          <a:noFill/>
          <a:ln w="6350" cap="flat" cmpd="sng" algn="ctr">
            <a:solidFill>
              <a:srgbClr val="FF9500"/>
            </a:solidFill>
            <a:prstDash val="solid"/>
            <a:miter lim="800000"/>
          </a:ln>
          <a:effectLst/>
        </p:spPr>
      </p:cxnSp>
      <p:sp>
        <p:nvSpPr>
          <p:cNvPr id="10" name="椭圆 9"/>
          <p:cNvSpPr/>
          <p:nvPr/>
        </p:nvSpPr>
        <p:spPr>
          <a:xfrm>
            <a:off x="937707" y="1308773"/>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2000" b="1" kern="0" dirty="0" smtClean="0">
                <a:solidFill>
                  <a:prstClr val="white"/>
                </a:solidFill>
                <a:latin typeface="Arial" panose="020B0604020202020204"/>
                <a:ea typeface="微软雅黑" panose="020B0503020204020204" charset="-122"/>
                <a:cs typeface="+mn-ea"/>
                <a:sym typeface="+mn-lt"/>
              </a:rPr>
              <a:t>9</a:t>
            </a:r>
            <a:endParaRPr lang="zh-CN" altLang="en-US" sz="2000" b="1" kern="0" dirty="0" smtClean="0">
              <a:solidFill>
                <a:prstClr val="white"/>
              </a:solidFill>
              <a:latin typeface="Arial" panose="020B0604020202020204"/>
              <a:ea typeface="微软雅黑" panose="020B0503020204020204" charset="-122"/>
              <a:cs typeface="+mn-ea"/>
              <a:sym typeface="+mn-lt"/>
            </a:endParaRPr>
          </a:p>
        </p:txBody>
      </p:sp>
      <p:sp>
        <p:nvSpPr>
          <p:cNvPr id="11" name="椭圆 10"/>
          <p:cNvSpPr/>
          <p:nvPr/>
        </p:nvSpPr>
        <p:spPr>
          <a:xfrm>
            <a:off x="937707" y="4014897"/>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en-US" altLang="zh-CN" sz="1400" b="1" kern="0" dirty="0" smtClean="0">
                <a:solidFill>
                  <a:prstClr val="white"/>
                </a:solidFill>
                <a:latin typeface="Arial" panose="020B0604020202020204"/>
                <a:ea typeface="微软雅黑" panose="020B0503020204020204" charset="-122"/>
                <a:cs typeface="+mn-ea"/>
                <a:sym typeface="+mn-lt"/>
              </a:rPr>
              <a:t>10</a:t>
            </a:r>
            <a:endParaRPr lang="zh-CN" altLang="en-US" sz="1400" b="1" kern="0" dirty="0" smtClean="0">
              <a:solidFill>
                <a:prstClr val="white"/>
              </a:solidFill>
              <a:latin typeface="Arial" panose="020B0604020202020204"/>
              <a:ea typeface="微软雅黑" panose="020B0503020204020204" charset="-122"/>
              <a:cs typeface="+mn-ea"/>
              <a:sym typeface="+mn-lt"/>
            </a:endParaRPr>
          </a:p>
        </p:txBody>
      </p:sp>
      <p:cxnSp>
        <p:nvCxnSpPr>
          <p:cNvPr id="14" name="直接箭头连接符 13"/>
          <p:cNvCxnSpPr>
            <a:stCxn id="10" idx="6"/>
          </p:cNvCxnSpPr>
          <p:nvPr/>
        </p:nvCxnSpPr>
        <p:spPr>
          <a:xfrm>
            <a:off x="1498539" y="1589189"/>
            <a:ext cx="457200" cy="0"/>
          </a:xfrm>
          <a:prstGeom prst="straightConnector1">
            <a:avLst/>
          </a:prstGeom>
          <a:noFill/>
          <a:ln w="6350" cap="flat" cmpd="sng" algn="ctr">
            <a:solidFill>
              <a:srgbClr val="FF9500"/>
            </a:solidFill>
            <a:prstDash val="solid"/>
            <a:miter lim="800000"/>
            <a:tailEnd type="triangle"/>
          </a:ln>
          <a:effectLst/>
        </p:spPr>
      </p:cxnSp>
      <p:cxnSp>
        <p:nvCxnSpPr>
          <p:cNvPr id="15" name="直接箭头连接符 14"/>
          <p:cNvCxnSpPr/>
          <p:nvPr/>
        </p:nvCxnSpPr>
        <p:spPr>
          <a:xfrm>
            <a:off x="1498539" y="4295313"/>
            <a:ext cx="457200" cy="0"/>
          </a:xfrm>
          <a:prstGeom prst="straightConnector1">
            <a:avLst/>
          </a:prstGeom>
          <a:noFill/>
          <a:ln w="6350" cap="flat" cmpd="sng" algn="ctr">
            <a:solidFill>
              <a:srgbClr val="FF9500"/>
            </a:solidFill>
            <a:prstDash val="solid"/>
            <a:miter lim="800000"/>
            <a:tailEnd type="triangle"/>
          </a:ln>
          <a:effectLst/>
        </p:spPr>
      </p:cxnSp>
      <p:sp>
        <p:nvSpPr>
          <p:cNvPr id="16" name="矩形 15"/>
          <p:cNvSpPr/>
          <p:nvPr/>
        </p:nvSpPr>
        <p:spPr>
          <a:xfrm>
            <a:off x="1971342" y="1308773"/>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教育兴则国家兴，教育强则国家强</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
        <p:nvSpPr>
          <p:cNvPr id="17" name="矩形 16"/>
          <p:cNvSpPr/>
          <p:nvPr/>
        </p:nvSpPr>
        <p:spPr>
          <a:xfrm>
            <a:off x="1971342" y="4014900"/>
            <a:ext cx="7909257" cy="560829"/>
          </a:xfrm>
          <a:prstGeom prst="rect">
            <a:avLst/>
          </a:prstGeom>
          <a:solidFill>
            <a:srgbClr val="C00000"/>
          </a:solidFill>
          <a:ln w="12700" cap="flat" cmpd="sng" algn="ctr">
            <a:noFill/>
            <a:prstDash val="solid"/>
            <a:miter lim="800000"/>
          </a:ln>
          <a:effectLst/>
        </p:spPr>
        <p:txBody>
          <a:bodyPr rtlCol="0" anchor="ctr"/>
          <a:lstStyle/>
          <a:p>
            <a:pPr algn="ctr" defTabSz="914400"/>
            <a:r>
              <a:rPr lang="zh-CN" altLang="en-US" sz="2000" b="1" kern="100" dirty="0">
                <a:solidFill>
                  <a:srgbClr val="FFFDF8"/>
                </a:solidFill>
                <a:latin typeface="Arial" panose="020B0604020202020204"/>
                <a:ea typeface="微软雅黑" panose="020B0503020204020204" charset="-122"/>
                <a:cs typeface="+mn-ea"/>
                <a:sym typeface="+mn-lt"/>
              </a:rPr>
              <a:t>我们的教育要培养德智体美全面发展的社会主义建设者和接班人</a:t>
            </a:r>
            <a:endParaRPr lang="zh-CN" altLang="en-US" sz="2000" b="1" kern="0" dirty="0" smtClean="0">
              <a:solidFill>
                <a:srgbClr val="FFFDF8"/>
              </a:solidFill>
              <a:latin typeface="Arial" panose="020B0604020202020204"/>
              <a:ea typeface="微软雅黑" panose="020B0503020204020204" charset="-122"/>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360"/>
                                          </p:val>
                                        </p:tav>
                                        <p:tav tm="100000">
                                          <p:val>
                                            <p:fltVal val="0"/>
                                          </p:val>
                                        </p:tav>
                                      </p:tavLst>
                                    </p:anim>
                                    <p:animEffect transition="in" filter="fade">
                                      <p:cBhvr>
                                        <p:cTn id="13" dur="1000"/>
                                        <p:tgtEl>
                                          <p:spTgt spid="10"/>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360"/>
                                          </p:val>
                                        </p:tav>
                                        <p:tav tm="100000">
                                          <p:val>
                                            <p:fltVal val="0"/>
                                          </p:val>
                                        </p:tav>
                                      </p:tavLst>
                                    </p:anim>
                                    <p:animEffect transition="in" filter="fade">
                                      <p:cBhvr>
                                        <p:cTn id="19" dur="1000"/>
                                        <p:tgtEl>
                                          <p:spTgt spid="11"/>
                                        </p:tgtEl>
                                      </p:cBhvr>
                                    </p:animEffect>
                                  </p:childTnLst>
                                </p:cTn>
                              </p:par>
                              <p:par>
                                <p:cTn id="20" presetID="22" presetClass="entr" presetSubtype="8"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750"/>
                                        <p:tgtEl>
                                          <p:spTgt spid="14"/>
                                        </p:tgtEl>
                                      </p:cBhvr>
                                    </p:animEffect>
                                  </p:childTnLst>
                                </p:cTn>
                              </p:par>
                              <p:par>
                                <p:cTn id="23" presetID="22" presetClass="entr" presetSubtype="8" fill="hold" nodeType="withEffect">
                                  <p:stCondLst>
                                    <p:cond delay="25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750"/>
                                        <p:tgtEl>
                                          <p:spTgt spid="15"/>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1000"/>
                                        <p:tgtEl>
                                          <p:spTgt spid="16"/>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000"/>
                                        <p:tgtEl>
                                          <p:spTgt spid="17"/>
                                        </p:tgtEl>
                                      </p:cBhvr>
                                    </p:animEffect>
                                  </p:childTnLst>
                                </p:cTn>
                              </p:par>
                              <p:par>
                                <p:cTn id="32" presetID="31" presetClass="entr" presetSubtype="0" fill="hold" grpId="0" nodeType="withEffect">
                                  <p:stCondLst>
                                    <p:cond delay="500"/>
                                  </p:stCondLst>
                                  <p:iterate type="lt">
                                    <p:tmPct val="490"/>
                                  </p:iterate>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 calcmode="lin" valueType="num">
                                      <p:cBhvr>
                                        <p:cTn id="36" dur="750" fill="hold"/>
                                        <p:tgtEl>
                                          <p:spTgt spid="7"/>
                                        </p:tgtEl>
                                        <p:attrNameLst>
                                          <p:attrName>style.rotation</p:attrName>
                                        </p:attrNameLst>
                                      </p:cBhvr>
                                      <p:tavLst>
                                        <p:tav tm="0">
                                          <p:val>
                                            <p:fltVal val="90"/>
                                          </p:val>
                                        </p:tav>
                                        <p:tav tm="100000">
                                          <p:val>
                                            <p:fltVal val="0"/>
                                          </p:val>
                                        </p:tav>
                                      </p:tavLst>
                                    </p:anim>
                                    <p:animEffect transition="in" filter="fade">
                                      <p:cBhvr>
                                        <p:cTn id="37" dur="750"/>
                                        <p:tgtEl>
                                          <p:spTgt spid="7"/>
                                        </p:tgtEl>
                                      </p:cBhvr>
                                    </p:animEffect>
                                  </p:childTnLst>
                                </p:cTn>
                              </p:par>
                              <p:par>
                                <p:cTn id="38" presetID="31" presetClass="entr" presetSubtype="0" fill="hold" grpId="0" nodeType="withEffect">
                                  <p:stCondLst>
                                    <p:cond delay="500"/>
                                  </p:stCondLst>
                                  <p:iterate type="lt">
                                    <p:tmPct val="654"/>
                                  </p:iterate>
                                  <p:childTnLst>
                                    <p:set>
                                      <p:cBhvr>
                                        <p:cTn id="39" dur="1" fill="hold">
                                          <p:stCondLst>
                                            <p:cond delay="0"/>
                                          </p:stCondLst>
                                        </p:cTn>
                                        <p:tgtEl>
                                          <p:spTgt spid="8"/>
                                        </p:tgtEl>
                                        <p:attrNameLst>
                                          <p:attrName>style.visibility</p:attrName>
                                        </p:attrNameLst>
                                      </p:cBhvr>
                                      <p:to>
                                        <p:strVal val="visible"/>
                                      </p:to>
                                    </p:set>
                                    <p:anim calcmode="lin" valueType="num">
                                      <p:cBhvr>
                                        <p:cTn id="40" dur="750" fill="hold"/>
                                        <p:tgtEl>
                                          <p:spTgt spid="8"/>
                                        </p:tgtEl>
                                        <p:attrNameLst>
                                          <p:attrName>ppt_w</p:attrName>
                                        </p:attrNameLst>
                                      </p:cBhvr>
                                      <p:tavLst>
                                        <p:tav tm="0">
                                          <p:val>
                                            <p:fltVal val="0"/>
                                          </p:val>
                                        </p:tav>
                                        <p:tav tm="100000">
                                          <p:val>
                                            <p:strVal val="#ppt_w"/>
                                          </p:val>
                                        </p:tav>
                                      </p:tavLst>
                                    </p:anim>
                                    <p:anim calcmode="lin" valueType="num">
                                      <p:cBhvr>
                                        <p:cTn id="41" dur="750" fill="hold"/>
                                        <p:tgtEl>
                                          <p:spTgt spid="8"/>
                                        </p:tgtEl>
                                        <p:attrNameLst>
                                          <p:attrName>ppt_h</p:attrName>
                                        </p:attrNameLst>
                                      </p:cBhvr>
                                      <p:tavLst>
                                        <p:tav tm="0">
                                          <p:val>
                                            <p:fltVal val="0"/>
                                          </p:val>
                                        </p:tav>
                                        <p:tav tm="100000">
                                          <p:val>
                                            <p:strVal val="#ppt_h"/>
                                          </p:val>
                                        </p:tav>
                                      </p:tavLst>
                                    </p:anim>
                                    <p:anim calcmode="lin" valueType="num">
                                      <p:cBhvr>
                                        <p:cTn id="42" dur="750" fill="hold"/>
                                        <p:tgtEl>
                                          <p:spTgt spid="8"/>
                                        </p:tgtEl>
                                        <p:attrNameLst>
                                          <p:attrName>style.rotation</p:attrName>
                                        </p:attrNameLst>
                                      </p:cBhvr>
                                      <p:tavLst>
                                        <p:tav tm="0">
                                          <p:val>
                                            <p:fltVal val="90"/>
                                          </p:val>
                                        </p:tav>
                                        <p:tav tm="100000">
                                          <p:val>
                                            <p:fltVal val="0"/>
                                          </p:val>
                                        </p:tav>
                                      </p:tavLst>
                                    </p:anim>
                                    <p:animEffect transition="in" filter="fade">
                                      <p:cBhvr>
                                        <p:cTn id="4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8"/>
          <p:cNvSpPr txBox="1"/>
          <p:nvPr/>
        </p:nvSpPr>
        <p:spPr>
          <a:xfrm>
            <a:off x="4915000" y="1052736"/>
            <a:ext cx="1467068" cy="769441"/>
          </a:xfrm>
          <a:prstGeom prst="rect">
            <a:avLst/>
          </a:prstGeom>
          <a:noFill/>
          <a:effectLst/>
        </p:spPr>
        <p:txBody>
          <a:bodyPr wrap="none" rtlCol="0">
            <a:spAutoFit/>
          </a:bodyPr>
          <a:lstStyle/>
          <a:p>
            <a:pPr defTabSz="914400">
              <a:defRPr/>
            </a:pPr>
            <a:r>
              <a:rPr lang="zh-CN" altLang="en-US" sz="4400" b="1" kern="0" spc="600" dirty="0">
                <a:solidFill>
                  <a:srgbClr val="C00000"/>
                </a:solidFill>
                <a:latin typeface="微软雅黑" panose="020B0503020204020204" charset="-122"/>
                <a:ea typeface="微软雅黑" panose="020B0503020204020204" charset="-122"/>
              </a:rPr>
              <a:t>结语</a:t>
            </a:r>
            <a:endParaRPr lang="zh-CN" altLang="en-US" sz="4400" b="1" kern="0" spc="600" dirty="0">
              <a:solidFill>
                <a:srgbClr val="C00000"/>
              </a:solidFill>
              <a:latin typeface="微软雅黑" panose="020B0503020204020204" charset="-122"/>
              <a:ea typeface="微软雅黑" panose="020B0503020204020204" charset="-122"/>
            </a:endParaRPr>
          </a:p>
        </p:txBody>
      </p:sp>
      <p:sp>
        <p:nvSpPr>
          <p:cNvPr id="28" name="TextBox 27"/>
          <p:cNvSpPr txBox="1"/>
          <p:nvPr/>
        </p:nvSpPr>
        <p:spPr>
          <a:xfrm>
            <a:off x="1764778" y="2132856"/>
            <a:ext cx="7859613" cy="2492990"/>
          </a:xfrm>
          <a:prstGeom prst="rect">
            <a:avLst/>
          </a:prstGeom>
          <a:noFill/>
        </p:spPr>
        <p:txBody>
          <a:bodyPr wrap="square" lIns="0" tIns="0" rIns="0" bIns="0">
            <a:spAutoFit/>
          </a:bodyPr>
          <a:lstStyle/>
          <a:p>
            <a:pPr defTabSz="914400">
              <a:lnSpc>
                <a:spcPct val="150000"/>
              </a:lnSpc>
              <a:defRPr/>
            </a:pP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时空穿梭，今昔对比，教育带给中国历史性巨变。</a:t>
            </a:r>
            <a:endParaRPr lang="zh-CN" altLang="en-US" sz="1800" kern="0" dirty="0">
              <a:solidFill>
                <a:prstClr val="black">
                  <a:lumMod val="75000"/>
                  <a:lumOff val="25000"/>
                </a:prstClr>
              </a:solidFill>
              <a:latin typeface="Arial" panose="020B0604020202020204"/>
              <a:ea typeface="微软雅黑" panose="020B0503020204020204" charset="-122"/>
              <a:cs typeface="+mn-ea"/>
              <a:sym typeface="+mn-lt"/>
            </a:endParaRPr>
          </a:p>
          <a:p>
            <a:pPr defTabSz="914400">
              <a:lnSpc>
                <a:spcPct val="150000"/>
              </a:lnSpc>
              <a:defRPr/>
            </a:pP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从新中国成立时的</a:t>
            </a:r>
            <a:r>
              <a:rPr lang="en-US" altLang="zh-CN" sz="1800" kern="0" dirty="0">
                <a:solidFill>
                  <a:prstClr val="black">
                    <a:lumMod val="75000"/>
                    <a:lumOff val="25000"/>
                  </a:prstClr>
                </a:solidFill>
                <a:latin typeface="Arial" panose="020B0604020202020204"/>
                <a:ea typeface="微软雅黑" panose="020B0503020204020204" charset="-122"/>
                <a:cs typeface="+mn-ea"/>
                <a:sym typeface="+mn-lt"/>
              </a:rPr>
              <a:t>10</a:t>
            </a: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个人中有</a:t>
            </a:r>
            <a:r>
              <a:rPr lang="en-US" altLang="zh-CN" sz="1800" kern="0" dirty="0">
                <a:solidFill>
                  <a:prstClr val="black">
                    <a:lumMod val="75000"/>
                    <a:lumOff val="25000"/>
                  </a:prstClr>
                </a:solidFill>
                <a:latin typeface="Arial" panose="020B0604020202020204"/>
                <a:ea typeface="微软雅黑" panose="020B0503020204020204" charset="-122"/>
                <a:cs typeface="+mn-ea"/>
                <a:sym typeface="+mn-lt"/>
              </a:rPr>
              <a:t>8</a:t>
            </a: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个是文盲，到新增劳动力平均受教育年限超过</a:t>
            </a:r>
            <a:r>
              <a:rPr lang="en-US" altLang="zh-CN" sz="1800" kern="0" dirty="0">
                <a:solidFill>
                  <a:prstClr val="black">
                    <a:lumMod val="75000"/>
                    <a:lumOff val="25000"/>
                  </a:prstClr>
                </a:solidFill>
                <a:latin typeface="Arial" panose="020B0604020202020204"/>
                <a:ea typeface="微软雅黑" panose="020B0503020204020204" charset="-122"/>
                <a:cs typeface="+mn-ea"/>
                <a:sym typeface="+mn-lt"/>
              </a:rPr>
              <a:t>13.3</a:t>
            </a: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年，相当于大学一年级水平；从改革开放之初基本普及小学教育，到如今全世界平均每</a:t>
            </a:r>
            <a:r>
              <a:rPr lang="en-US" altLang="zh-CN" sz="1800" kern="0" dirty="0">
                <a:solidFill>
                  <a:prstClr val="black">
                    <a:lumMod val="75000"/>
                    <a:lumOff val="25000"/>
                  </a:prstClr>
                </a:solidFill>
                <a:latin typeface="Arial" panose="020B0604020202020204"/>
                <a:ea typeface="微软雅黑" panose="020B0503020204020204" charset="-122"/>
                <a:cs typeface="+mn-ea"/>
                <a:sym typeface="+mn-lt"/>
              </a:rPr>
              <a:t>5</a:t>
            </a: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个在校大学生就至少有</a:t>
            </a:r>
            <a:r>
              <a:rPr lang="en-US" altLang="zh-CN" sz="1800" kern="0" dirty="0">
                <a:solidFill>
                  <a:prstClr val="black">
                    <a:lumMod val="75000"/>
                    <a:lumOff val="25000"/>
                  </a:prstClr>
                </a:solidFill>
                <a:latin typeface="Arial" panose="020B0604020202020204"/>
                <a:ea typeface="微软雅黑" panose="020B0503020204020204" charset="-122"/>
                <a:cs typeface="+mn-ea"/>
                <a:sym typeface="+mn-lt"/>
              </a:rPr>
              <a:t>1</a:t>
            </a: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个在中国高校学习</a:t>
            </a:r>
            <a:r>
              <a:rPr lang="en-US" altLang="zh-CN" sz="1800" kern="0" dirty="0">
                <a:solidFill>
                  <a:prstClr val="black">
                    <a:lumMod val="75000"/>
                    <a:lumOff val="25000"/>
                  </a:prstClr>
                </a:solidFill>
                <a:latin typeface="Arial" panose="020B0604020202020204"/>
                <a:ea typeface="微软雅黑" panose="020B0503020204020204" charset="-122"/>
                <a:cs typeface="+mn-ea"/>
                <a:sym typeface="+mn-lt"/>
              </a:rPr>
              <a:t>……</a:t>
            </a:r>
            <a:endParaRPr lang="en-US" altLang="zh-CN" sz="1800" kern="0" dirty="0">
              <a:solidFill>
                <a:prstClr val="black">
                  <a:lumMod val="75000"/>
                  <a:lumOff val="25000"/>
                </a:prstClr>
              </a:solidFill>
              <a:latin typeface="Arial" panose="020B0604020202020204"/>
              <a:ea typeface="微软雅黑" panose="020B0503020204020204" charset="-122"/>
              <a:cs typeface="+mn-ea"/>
              <a:sym typeface="+mn-lt"/>
            </a:endParaRPr>
          </a:p>
          <a:p>
            <a:pPr defTabSz="914400">
              <a:lnSpc>
                <a:spcPct val="150000"/>
              </a:lnSpc>
              <a:defRPr/>
            </a:pPr>
            <a:r>
              <a:rPr lang="zh-CN" altLang="en-US" sz="1800" kern="0" dirty="0">
                <a:solidFill>
                  <a:prstClr val="black">
                    <a:lumMod val="75000"/>
                    <a:lumOff val="25000"/>
                  </a:prstClr>
                </a:solidFill>
                <a:latin typeface="Arial" panose="020B0604020202020204"/>
                <a:ea typeface="微软雅黑" panose="020B0503020204020204" charset="-122"/>
                <a:cs typeface="+mn-ea"/>
                <a:sym typeface="+mn-lt"/>
              </a:rPr>
              <a:t>当中华民族实现了从站起来到富起来再到强起来的世纪崛起，“教育兴则国家兴”已经成为时代强音，“学有所教、人人出彩”的神州画卷正在徐徐展开。</a:t>
            </a:r>
            <a:endParaRPr lang="zh-CN" altLang="en-US" sz="1800" kern="0" dirty="0">
              <a:solidFill>
                <a:prstClr val="black">
                  <a:lumMod val="75000"/>
                  <a:lumOff val="25000"/>
                </a:prstClr>
              </a:solidFill>
              <a:latin typeface="Arial" panose="020B0604020202020204"/>
              <a:ea typeface="微软雅黑" panose="020B0503020204020204" charset="-122"/>
              <a:cs typeface="+mn-ea"/>
              <a:sym typeface="+mn-lt"/>
            </a:endParaRPr>
          </a:p>
        </p:txBody>
      </p:sp>
      <p:cxnSp>
        <p:nvCxnSpPr>
          <p:cNvPr id="29" name="直接连接符 28"/>
          <p:cNvCxnSpPr/>
          <p:nvPr/>
        </p:nvCxnSpPr>
        <p:spPr>
          <a:xfrm flipH="1">
            <a:off x="1783829" y="1437456"/>
            <a:ext cx="2928810" cy="0"/>
          </a:xfrm>
          <a:prstGeom prst="line">
            <a:avLst/>
          </a:prstGeom>
          <a:noFill/>
          <a:ln w="38100" cap="flat" cmpd="sng" algn="ctr">
            <a:solidFill>
              <a:srgbClr val="C00000"/>
            </a:solidFill>
            <a:prstDash val="solid"/>
            <a:miter lim="800000"/>
            <a:headEnd type="oval"/>
          </a:ln>
          <a:effectLst/>
        </p:spPr>
      </p:cxnSp>
      <p:cxnSp>
        <p:nvCxnSpPr>
          <p:cNvPr id="30" name="直接连接符 29"/>
          <p:cNvCxnSpPr/>
          <p:nvPr/>
        </p:nvCxnSpPr>
        <p:spPr>
          <a:xfrm flipH="1">
            <a:off x="6584429" y="1444853"/>
            <a:ext cx="2823939" cy="0"/>
          </a:xfrm>
          <a:prstGeom prst="line">
            <a:avLst/>
          </a:prstGeom>
          <a:noFill/>
          <a:ln w="38100" cap="flat" cmpd="sng" algn="ctr">
            <a:solidFill>
              <a:srgbClr val="C00000"/>
            </a:solidFill>
            <a:prstDash val="solid"/>
            <a:miter lim="800000"/>
            <a:headEnd type="none"/>
            <a:tailEnd type="oval"/>
          </a:ln>
          <a:effectLst/>
        </p:spPr>
      </p:cxn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46000">
                                          <p:cBhvr additive="base">
                                            <p:cTn id="7" dur="500" fill="hold"/>
                                            <p:tgtEl>
                                              <p:spTgt spid="27"/>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500"/>
                                            <p:tgtEl>
                                              <p:spTgt spid="29"/>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500"/>
                                            <p:tgtEl>
                                              <p:spTgt spid="29"/>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p:nvPr/>
        </p:nvSpPr>
        <p:spPr>
          <a:xfrm>
            <a:off x="839417" y="2996952"/>
            <a:ext cx="9937104" cy="1323385"/>
          </a:xfrm>
          <a:prstGeom prst="rect">
            <a:avLst/>
          </a:prstGeom>
          <a:noFill/>
        </p:spPr>
        <p:txBody>
          <a:bodyPr wrap="square" lIns="91388" tIns="45693" rIns="91388" bIns="45693" rtlCol="0">
            <a:spAutoFit/>
          </a:bodyPr>
          <a:lstStyle/>
          <a:p>
            <a:pPr algn="ctr">
              <a:defRPr/>
            </a:pPr>
            <a:r>
              <a:rPr lang="zh-CN" altLang="en-US" sz="8000" b="1" dirty="0">
                <a:solidFill>
                  <a:srgbClr val="C00000"/>
                </a:solidFill>
                <a:latin typeface="微软雅黑" panose="020B0503020204020204" charset="-122"/>
                <a:ea typeface="微软雅黑" panose="020B0503020204020204" charset="-122"/>
                <a:cs typeface="+mn-ea"/>
                <a:sym typeface="+mn-lt"/>
              </a:rPr>
              <a:t>会议背景简介</a:t>
            </a:r>
            <a:endParaRPr lang="zh-CN" altLang="en-US" sz="8000" b="1" dirty="0">
              <a:solidFill>
                <a:srgbClr val="C00000"/>
              </a:solidFill>
              <a:latin typeface="微软雅黑" panose="020B0503020204020204" charset="-122"/>
              <a:ea typeface="微软雅黑" panose="020B0503020204020204" charset="-122"/>
              <a:cs typeface="+mn-ea"/>
              <a:sym typeface="+mn-lt"/>
            </a:endParaRPr>
          </a:p>
        </p:txBody>
      </p:sp>
      <p:grpSp>
        <p:nvGrpSpPr>
          <p:cNvPr id="6" name="组合 5"/>
          <p:cNvGrpSpPr/>
          <p:nvPr/>
        </p:nvGrpSpPr>
        <p:grpSpPr>
          <a:xfrm>
            <a:off x="5257198" y="763222"/>
            <a:ext cx="1727103" cy="1468523"/>
            <a:chOff x="5138057" y="508000"/>
            <a:chExt cx="2150820"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 name="文本框 4"/>
            <p:cNvSpPr txBox="1"/>
            <p:nvPr/>
          </p:nvSpPr>
          <p:spPr>
            <a:xfrm>
              <a:off x="5285906" y="699125"/>
              <a:ext cx="2002971" cy="1456481"/>
            </a:xfrm>
            <a:prstGeom prst="rect">
              <a:avLst/>
            </a:prstGeom>
            <a:noFill/>
          </p:spPr>
          <p:txBody>
            <a:bodyPr wrap="square" rtlCol="0">
              <a:spAutoFit/>
            </a:bodyPr>
            <a:lstStyle/>
            <a:p>
              <a:r>
                <a:rPr lang="en-US" altLang="zh-CN" sz="7000" b="1" dirty="0">
                  <a:solidFill>
                    <a:schemeClr val="bg1"/>
                  </a:solidFill>
                  <a:latin typeface="微软雅黑" panose="020B0503020204020204" charset="-122"/>
                  <a:ea typeface="微软雅黑" panose="020B0503020204020204" charset="-122"/>
                </a:rPr>
                <a:t>01</a:t>
              </a:r>
              <a:endParaRPr lang="zh-CN" altLang="en-US" sz="7000" b="1"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advTm="14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91751" y="2636912"/>
            <a:ext cx="1438731" cy="1268631"/>
            <a:chOff x="5941486" y="3363838"/>
            <a:chExt cx="734968" cy="648072"/>
          </a:xfrm>
        </p:grpSpPr>
        <p:sp>
          <p:nvSpPr>
            <p:cNvPr id="3" name="椭圆 2"/>
            <p:cNvSpPr/>
            <p:nvPr/>
          </p:nvSpPr>
          <p:spPr>
            <a:xfrm>
              <a:off x="5978009"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400">
                <a:gradFill>
                  <a:gsLst>
                    <a:gs pos="47000">
                      <a:schemeClr val="bg1">
                        <a:lumMod val="95000"/>
                      </a:schemeClr>
                    </a:gs>
                    <a:gs pos="0">
                      <a:schemeClr val="bg1"/>
                    </a:gs>
                    <a:gs pos="100000">
                      <a:schemeClr val="bg1"/>
                    </a:gs>
                  </a:gsLst>
                  <a:lin ang="5400000" scaled="0"/>
                </a:gradFill>
              </a:endParaRPr>
            </a:p>
          </p:txBody>
        </p:sp>
        <p:sp>
          <p:nvSpPr>
            <p:cNvPr id="4" name="矩形 3"/>
            <p:cNvSpPr/>
            <p:nvPr/>
          </p:nvSpPr>
          <p:spPr>
            <a:xfrm>
              <a:off x="5941486" y="3395486"/>
              <a:ext cx="734968" cy="550290"/>
            </a:xfrm>
            <a:prstGeom prst="rect">
              <a:avLst/>
            </a:prstGeom>
          </p:spPr>
          <p:txBody>
            <a:bodyPr wrap="square">
              <a:spAutoFit/>
            </a:bodyPr>
            <a:lstStyle/>
            <a:p>
              <a:pPr algn="ctr"/>
              <a:r>
                <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感</a:t>
              </a:r>
              <a:endPar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grpSp>
        <p:nvGrpSpPr>
          <p:cNvPr id="5" name="组合 4"/>
          <p:cNvGrpSpPr/>
          <p:nvPr/>
        </p:nvGrpSpPr>
        <p:grpSpPr>
          <a:xfrm>
            <a:off x="4585319" y="2636912"/>
            <a:ext cx="1438731" cy="1268631"/>
            <a:chOff x="6688792" y="3363838"/>
            <a:chExt cx="734968" cy="648072"/>
          </a:xfrm>
        </p:grpSpPr>
        <p:sp>
          <p:nvSpPr>
            <p:cNvPr id="6" name="椭圆 5"/>
            <p:cNvSpPr/>
            <p:nvPr/>
          </p:nvSpPr>
          <p:spPr>
            <a:xfrm>
              <a:off x="6732240"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400">
                <a:gradFill>
                  <a:gsLst>
                    <a:gs pos="47000">
                      <a:schemeClr val="bg1">
                        <a:lumMod val="95000"/>
                      </a:schemeClr>
                    </a:gs>
                    <a:gs pos="0">
                      <a:schemeClr val="bg1"/>
                    </a:gs>
                    <a:gs pos="100000">
                      <a:schemeClr val="bg1"/>
                    </a:gs>
                  </a:gsLst>
                  <a:lin ang="5400000" scaled="0"/>
                </a:gradFill>
              </a:endParaRPr>
            </a:p>
          </p:txBody>
        </p:sp>
        <p:sp>
          <p:nvSpPr>
            <p:cNvPr id="7" name="矩形 6"/>
            <p:cNvSpPr/>
            <p:nvPr/>
          </p:nvSpPr>
          <p:spPr>
            <a:xfrm>
              <a:off x="6688792" y="3395486"/>
              <a:ext cx="734968" cy="550290"/>
            </a:xfrm>
            <a:prstGeom prst="rect">
              <a:avLst/>
            </a:prstGeom>
          </p:spPr>
          <p:txBody>
            <a:bodyPr wrap="square">
              <a:spAutoFit/>
            </a:bodyPr>
            <a:lstStyle/>
            <a:p>
              <a:pPr algn="ctr"/>
              <a:r>
                <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谢</a:t>
              </a:r>
              <a:endPar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grpSp>
        <p:nvGrpSpPr>
          <p:cNvPr id="8" name="组合 7"/>
          <p:cNvGrpSpPr/>
          <p:nvPr/>
        </p:nvGrpSpPr>
        <p:grpSpPr>
          <a:xfrm>
            <a:off x="5870110" y="2636909"/>
            <a:ext cx="1438731" cy="1268629"/>
            <a:chOff x="7472496" y="3363838"/>
            <a:chExt cx="734968" cy="648072"/>
          </a:xfrm>
        </p:grpSpPr>
        <p:sp>
          <p:nvSpPr>
            <p:cNvPr id="9" name="椭圆 8"/>
            <p:cNvSpPr/>
            <p:nvPr/>
          </p:nvSpPr>
          <p:spPr>
            <a:xfrm>
              <a:off x="7515944"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400">
                <a:gradFill>
                  <a:gsLst>
                    <a:gs pos="47000">
                      <a:schemeClr val="bg1">
                        <a:lumMod val="95000"/>
                      </a:schemeClr>
                    </a:gs>
                    <a:gs pos="0">
                      <a:schemeClr val="bg1"/>
                    </a:gs>
                    <a:gs pos="100000">
                      <a:schemeClr val="bg1"/>
                    </a:gs>
                  </a:gsLst>
                  <a:lin ang="5400000" scaled="0"/>
                </a:gradFill>
              </a:endParaRPr>
            </a:p>
          </p:txBody>
        </p:sp>
        <p:sp>
          <p:nvSpPr>
            <p:cNvPr id="10" name="矩形 9"/>
            <p:cNvSpPr/>
            <p:nvPr/>
          </p:nvSpPr>
          <p:spPr>
            <a:xfrm>
              <a:off x="7472496" y="3377949"/>
              <a:ext cx="734968" cy="550291"/>
            </a:xfrm>
            <a:prstGeom prst="rect">
              <a:avLst/>
            </a:prstGeom>
          </p:spPr>
          <p:txBody>
            <a:bodyPr wrap="square">
              <a:spAutoFit/>
            </a:bodyPr>
            <a:lstStyle/>
            <a:p>
              <a:pPr algn="ctr"/>
              <a:r>
                <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聆</a:t>
              </a:r>
              <a:endPar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grpSp>
        <p:nvGrpSpPr>
          <p:cNvPr id="11" name="组合 10"/>
          <p:cNvGrpSpPr/>
          <p:nvPr/>
        </p:nvGrpSpPr>
        <p:grpSpPr>
          <a:xfrm>
            <a:off x="7166078" y="2636909"/>
            <a:ext cx="1438731" cy="1268629"/>
            <a:chOff x="8200960" y="3363838"/>
            <a:chExt cx="734968" cy="648072"/>
          </a:xfrm>
        </p:grpSpPr>
        <p:sp>
          <p:nvSpPr>
            <p:cNvPr id="12" name="椭圆 11"/>
            <p:cNvSpPr/>
            <p:nvPr/>
          </p:nvSpPr>
          <p:spPr>
            <a:xfrm>
              <a:off x="8244408" y="3363838"/>
              <a:ext cx="648072" cy="6480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400">
                <a:gradFill>
                  <a:gsLst>
                    <a:gs pos="47000">
                      <a:schemeClr val="bg1">
                        <a:lumMod val="95000"/>
                      </a:schemeClr>
                    </a:gs>
                    <a:gs pos="0">
                      <a:schemeClr val="bg1"/>
                    </a:gs>
                    <a:gs pos="100000">
                      <a:schemeClr val="bg1"/>
                    </a:gs>
                  </a:gsLst>
                  <a:lin ang="5400000" scaled="0"/>
                </a:gradFill>
              </a:endParaRPr>
            </a:p>
          </p:txBody>
        </p:sp>
        <p:sp>
          <p:nvSpPr>
            <p:cNvPr id="13" name="矩形 12"/>
            <p:cNvSpPr/>
            <p:nvPr/>
          </p:nvSpPr>
          <p:spPr>
            <a:xfrm>
              <a:off x="8200960" y="3377949"/>
              <a:ext cx="734968" cy="550291"/>
            </a:xfrm>
            <a:prstGeom prst="rect">
              <a:avLst/>
            </a:prstGeom>
          </p:spPr>
          <p:txBody>
            <a:bodyPr wrap="square">
              <a:spAutoFit/>
            </a:bodyPr>
            <a:lstStyle/>
            <a:p>
              <a:pPr algn="ctr"/>
              <a:r>
                <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rPr>
                <a:t>听</a:t>
              </a:r>
              <a:endParaRPr lang="zh-CN" altLang="en-US" sz="6400" b="1" dirty="0">
                <a:gradFill>
                  <a:gsLst>
                    <a:gs pos="47000">
                      <a:schemeClr val="bg1">
                        <a:lumMod val="95000"/>
                      </a:schemeClr>
                    </a:gs>
                    <a:gs pos="0">
                      <a:schemeClr val="bg1"/>
                    </a:gs>
                    <a:gs pos="100000">
                      <a:schemeClr val="bg1"/>
                    </a:gs>
                  </a:gsLst>
                  <a:lin ang="5400000" scaled="0"/>
                </a:gradFill>
                <a:latin typeface="微软雅黑" panose="020B0503020204020204" charset="-122"/>
                <a:ea typeface="微软雅黑" panose="020B0503020204020204" charset="-122"/>
              </a:endParaRPr>
            </a:p>
          </p:txBody>
        </p:sp>
      </p:grpSp>
      <p:pic>
        <p:nvPicPr>
          <p:cNvPr id="483" name="Picture 3" descr="E:\0000000我图PPT\00001PNG素材\01党委政府\小鸟4646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28448" y="397552"/>
            <a:ext cx="1864808" cy="1409759"/>
          </a:xfrm>
          <a:prstGeom prst="rect">
            <a:avLst/>
          </a:prstGeom>
          <a:noFill/>
          <a:extLst>
            <a:ext uri="{909E8E84-426E-40DD-AFC4-6F175D3DCCD1}">
              <a14:hiddenFill xmlns:a14="http://schemas.microsoft.com/office/drawing/2010/main">
                <a:solidFill>
                  <a:srgbClr val="FFFFFF"/>
                </a:solidFill>
              </a14:hiddenFill>
            </a:ext>
          </a:extLst>
        </p:spPr>
      </p:pic>
      <p:sp>
        <p:nvSpPr>
          <p:cNvPr id="485" name="Freeform 9"/>
          <p:cNvSpPr>
            <a:spLocks noEditPoints="1"/>
          </p:cNvSpPr>
          <p:nvPr/>
        </p:nvSpPr>
        <p:spPr bwMode="auto">
          <a:xfrm>
            <a:off x="4865334" y="4639389"/>
            <a:ext cx="373029" cy="374596"/>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C00000">
              <a:lumMod val="95000"/>
              <a:lumOff val="5000"/>
            </a:srgbClr>
          </a:solidFill>
          <a:ln>
            <a:noFill/>
          </a:ln>
        </p:spPr>
        <p:txBody>
          <a:bodyPr vert="horz" wrap="square" lIns="91419" tIns="45709" rIns="91419" bIns="45709" numCol="1" anchor="t" anchorCtr="0" compatLnSpc="1"/>
          <a:lstStyle/>
          <a:p>
            <a:pPr defTabSz="913765">
              <a:defRPr/>
            </a:pPr>
            <a:endParaRPr lang="zh-CN" altLang="en-US" sz="1800" kern="0">
              <a:solidFill>
                <a:srgbClr val="C00000">
                  <a:lumMod val="95000"/>
                  <a:lumOff val="5000"/>
                </a:srgbClr>
              </a:solidFill>
              <a:latin typeface="等线"/>
              <a:sym typeface="Arial" panose="020B0604020202020204" pitchFamily="34" charset="0"/>
            </a:endParaRPr>
          </a:p>
        </p:txBody>
      </p:sp>
      <p:pic>
        <p:nvPicPr>
          <p:cNvPr id="18" name="Picture 2" descr="H:\PPT\13宪法修正案\图片\01b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333" y="692696"/>
            <a:ext cx="1288157" cy="1349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additive="base">
                                        <p:cTn id="7" dur="1000" fill="hold"/>
                                        <p:tgtEl>
                                          <p:spTgt spid="483"/>
                                        </p:tgtEl>
                                        <p:attrNameLst>
                                          <p:attrName>ppt_x</p:attrName>
                                        </p:attrNameLst>
                                      </p:cBhvr>
                                      <p:tavLst>
                                        <p:tav tm="0">
                                          <p:val>
                                            <p:strVal val="1+#ppt_w/2"/>
                                          </p:val>
                                        </p:tav>
                                        <p:tav tm="100000">
                                          <p:val>
                                            <p:strVal val="#ppt_x"/>
                                          </p:val>
                                        </p:tav>
                                      </p:tavLst>
                                    </p:anim>
                                    <p:anim calcmode="lin" valueType="num">
                                      <p:cBhvr additive="base">
                                        <p:cTn id="8" dur="1000" fill="hold"/>
                                        <p:tgtEl>
                                          <p:spTgt spid="4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500"/>
                            </p:stCondLst>
                            <p:childTnLst>
                              <p:par>
                                <p:cTn id="17" presetID="49" presetClass="entr" presetSubtype="0" decel="10000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 calcmode="lin" valueType="num">
                                      <p:cBhvr>
                                        <p:cTn id="21" dur="750" fill="hold"/>
                                        <p:tgtEl>
                                          <p:spTgt spid="2"/>
                                        </p:tgtEl>
                                        <p:attrNameLst>
                                          <p:attrName>style.rotation</p:attrName>
                                        </p:attrNameLst>
                                      </p:cBhvr>
                                      <p:tavLst>
                                        <p:tav tm="0">
                                          <p:val>
                                            <p:fltVal val="360"/>
                                          </p:val>
                                        </p:tav>
                                        <p:tav tm="100000">
                                          <p:val>
                                            <p:fltVal val="0"/>
                                          </p:val>
                                        </p:tav>
                                      </p:tavLst>
                                    </p:anim>
                                    <p:animEffect transition="in" filter="fade">
                                      <p:cBhvr>
                                        <p:cTn id="22" dur="750"/>
                                        <p:tgtEl>
                                          <p:spTgt spid="2"/>
                                        </p:tgtEl>
                                      </p:cBhvr>
                                    </p:animEffect>
                                  </p:childTnLst>
                                </p:cTn>
                              </p:par>
                              <p:par>
                                <p:cTn id="23" presetID="49" presetClass="entr" presetSubtype="0" decel="100000" fill="hold" nodeType="withEffect">
                                  <p:stCondLst>
                                    <p:cond delay="45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360"/>
                                          </p:val>
                                        </p:tav>
                                        <p:tav tm="100000">
                                          <p:val>
                                            <p:fltVal val="0"/>
                                          </p:val>
                                        </p:tav>
                                      </p:tavLst>
                                    </p:anim>
                                    <p:animEffect transition="in" filter="fade">
                                      <p:cBhvr>
                                        <p:cTn id="28" dur="750"/>
                                        <p:tgtEl>
                                          <p:spTgt spid="5"/>
                                        </p:tgtEl>
                                      </p:cBhvr>
                                    </p:animEffect>
                                  </p:childTnLst>
                                </p:cTn>
                              </p:par>
                              <p:par>
                                <p:cTn id="29" presetID="49" presetClass="entr" presetSubtype="0" decel="100000" fill="hold" nodeType="withEffect">
                                  <p:stCondLst>
                                    <p:cond delay="750"/>
                                  </p:stCondLst>
                                  <p:childTnLst>
                                    <p:set>
                                      <p:cBhvr>
                                        <p:cTn id="30" dur="1" fill="hold">
                                          <p:stCondLst>
                                            <p:cond delay="0"/>
                                          </p:stCondLst>
                                        </p:cTn>
                                        <p:tgtEl>
                                          <p:spTgt spid="8"/>
                                        </p:tgtEl>
                                        <p:attrNameLst>
                                          <p:attrName>style.visibility</p:attrName>
                                        </p:attrNameLst>
                                      </p:cBhvr>
                                      <p:to>
                                        <p:strVal val="visible"/>
                                      </p:to>
                                    </p:set>
                                    <p:anim calcmode="lin" valueType="num">
                                      <p:cBhvr>
                                        <p:cTn id="31" dur="750" fill="hold"/>
                                        <p:tgtEl>
                                          <p:spTgt spid="8"/>
                                        </p:tgtEl>
                                        <p:attrNameLst>
                                          <p:attrName>ppt_w</p:attrName>
                                        </p:attrNameLst>
                                      </p:cBhvr>
                                      <p:tavLst>
                                        <p:tav tm="0">
                                          <p:val>
                                            <p:fltVal val="0"/>
                                          </p:val>
                                        </p:tav>
                                        <p:tav tm="100000">
                                          <p:val>
                                            <p:strVal val="#ppt_w"/>
                                          </p:val>
                                        </p:tav>
                                      </p:tavLst>
                                    </p:anim>
                                    <p:anim calcmode="lin" valueType="num">
                                      <p:cBhvr>
                                        <p:cTn id="32" dur="750" fill="hold"/>
                                        <p:tgtEl>
                                          <p:spTgt spid="8"/>
                                        </p:tgtEl>
                                        <p:attrNameLst>
                                          <p:attrName>ppt_h</p:attrName>
                                        </p:attrNameLst>
                                      </p:cBhvr>
                                      <p:tavLst>
                                        <p:tav tm="0">
                                          <p:val>
                                            <p:fltVal val="0"/>
                                          </p:val>
                                        </p:tav>
                                        <p:tav tm="100000">
                                          <p:val>
                                            <p:strVal val="#ppt_h"/>
                                          </p:val>
                                        </p:tav>
                                      </p:tavLst>
                                    </p:anim>
                                    <p:anim calcmode="lin" valueType="num">
                                      <p:cBhvr>
                                        <p:cTn id="33" dur="750" fill="hold"/>
                                        <p:tgtEl>
                                          <p:spTgt spid="8"/>
                                        </p:tgtEl>
                                        <p:attrNameLst>
                                          <p:attrName>style.rotation</p:attrName>
                                        </p:attrNameLst>
                                      </p:cBhvr>
                                      <p:tavLst>
                                        <p:tav tm="0">
                                          <p:val>
                                            <p:fltVal val="360"/>
                                          </p:val>
                                        </p:tav>
                                        <p:tav tm="100000">
                                          <p:val>
                                            <p:fltVal val="0"/>
                                          </p:val>
                                        </p:tav>
                                      </p:tavLst>
                                    </p:anim>
                                    <p:animEffect transition="in" filter="fade">
                                      <p:cBhvr>
                                        <p:cTn id="34" dur="750"/>
                                        <p:tgtEl>
                                          <p:spTgt spid="8"/>
                                        </p:tgtEl>
                                      </p:cBhvr>
                                    </p:animEffect>
                                  </p:childTnLst>
                                </p:cTn>
                              </p:par>
                              <p:par>
                                <p:cTn id="35" presetID="49" presetClass="entr" presetSubtype="0" decel="100000" fill="hold" nodeType="withEffect">
                                  <p:stCondLst>
                                    <p:cond delay="11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750" fill="hold"/>
                                        <p:tgtEl>
                                          <p:spTgt spid="11"/>
                                        </p:tgtEl>
                                        <p:attrNameLst>
                                          <p:attrName>ppt_w</p:attrName>
                                        </p:attrNameLst>
                                      </p:cBhvr>
                                      <p:tavLst>
                                        <p:tav tm="0">
                                          <p:val>
                                            <p:fltVal val="0"/>
                                          </p:val>
                                        </p:tav>
                                        <p:tav tm="100000">
                                          <p:val>
                                            <p:strVal val="#ppt_w"/>
                                          </p:val>
                                        </p:tav>
                                      </p:tavLst>
                                    </p:anim>
                                    <p:anim calcmode="lin" valueType="num">
                                      <p:cBhvr>
                                        <p:cTn id="38" dur="750" fill="hold"/>
                                        <p:tgtEl>
                                          <p:spTgt spid="11"/>
                                        </p:tgtEl>
                                        <p:attrNameLst>
                                          <p:attrName>ppt_h</p:attrName>
                                        </p:attrNameLst>
                                      </p:cBhvr>
                                      <p:tavLst>
                                        <p:tav tm="0">
                                          <p:val>
                                            <p:fltVal val="0"/>
                                          </p:val>
                                        </p:tav>
                                        <p:tav tm="100000">
                                          <p:val>
                                            <p:strVal val="#ppt_h"/>
                                          </p:val>
                                        </p:tav>
                                      </p:tavLst>
                                    </p:anim>
                                    <p:anim calcmode="lin" valueType="num">
                                      <p:cBhvr>
                                        <p:cTn id="39" dur="750" fill="hold"/>
                                        <p:tgtEl>
                                          <p:spTgt spid="11"/>
                                        </p:tgtEl>
                                        <p:attrNameLst>
                                          <p:attrName>style.rotation</p:attrName>
                                        </p:attrNameLst>
                                      </p:cBhvr>
                                      <p:tavLst>
                                        <p:tav tm="0">
                                          <p:val>
                                            <p:fltVal val="360"/>
                                          </p:val>
                                        </p:tav>
                                        <p:tav tm="100000">
                                          <p:val>
                                            <p:fltVal val="0"/>
                                          </p:val>
                                        </p:tav>
                                      </p:tavLst>
                                    </p:anim>
                                    <p:animEffect transition="in" filter="fade">
                                      <p:cBhvr>
                                        <p:cTn id="40" dur="750"/>
                                        <p:tgtEl>
                                          <p:spTgt spid="11"/>
                                        </p:tgtEl>
                                      </p:cBhvr>
                                    </p:animEffect>
                                  </p:childTnLst>
                                </p:cTn>
                              </p:par>
                            </p:childTnLst>
                          </p:cTn>
                        </p:par>
                        <p:par>
                          <p:cTn id="41" fill="hold">
                            <p:stCondLst>
                              <p:cond delay="1500"/>
                            </p:stCondLst>
                            <p:childTnLst>
                              <p:par>
                                <p:cTn id="42" presetID="2" presetClass="entr" presetSubtype="6" fill="hold" grpId="0" nodeType="afterEffect">
                                  <p:stCondLst>
                                    <p:cond delay="0"/>
                                  </p:stCondLst>
                                  <p:childTnLst>
                                    <p:set>
                                      <p:cBhvr>
                                        <p:cTn id="43" dur="1" fill="hold">
                                          <p:stCondLst>
                                            <p:cond delay="0"/>
                                          </p:stCondLst>
                                        </p:cTn>
                                        <p:tgtEl>
                                          <p:spTgt spid="485"/>
                                        </p:tgtEl>
                                        <p:attrNameLst>
                                          <p:attrName>style.visibility</p:attrName>
                                        </p:attrNameLst>
                                      </p:cBhvr>
                                      <p:to>
                                        <p:strVal val="visible"/>
                                      </p:to>
                                    </p:set>
                                    <p:anim calcmode="lin" valueType="num">
                                      <p:cBhvr additive="base">
                                        <p:cTn id="44" dur="500" fill="hold"/>
                                        <p:tgtEl>
                                          <p:spTgt spid="485"/>
                                        </p:tgtEl>
                                        <p:attrNameLst>
                                          <p:attrName>ppt_x</p:attrName>
                                        </p:attrNameLst>
                                      </p:cBhvr>
                                      <p:tavLst>
                                        <p:tav tm="0">
                                          <p:val>
                                            <p:strVal val="1+#ppt_w/2"/>
                                          </p:val>
                                        </p:tav>
                                        <p:tav tm="100000">
                                          <p:val>
                                            <p:strVal val="#ppt_x"/>
                                          </p:val>
                                        </p:tav>
                                      </p:tavLst>
                                    </p:anim>
                                    <p:anim calcmode="lin" valueType="num">
                                      <p:cBhvr additive="base">
                                        <p:cTn id="45" dur="500" fill="hold"/>
                                        <p:tgtEl>
                                          <p:spTgt spid="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551954" y="5342226"/>
            <a:ext cx="364538" cy="571751"/>
            <a:chOff x="1397666" y="1419622"/>
            <a:chExt cx="474034" cy="743490"/>
          </a:xfrm>
          <a:solidFill>
            <a:srgbClr val="EB5605"/>
          </a:solidFill>
          <a:effectLst>
            <a:outerShdw blurRad="76200" dir="18900000" sy="23000" kx="-1200000" algn="bl" rotWithShape="0">
              <a:prstClr val="black">
                <a:alpha val="20000"/>
              </a:prstClr>
            </a:outerShdw>
          </a:effectLst>
        </p:grpSpPr>
        <p:grpSp>
          <p:nvGrpSpPr>
            <p:cNvPr id="11" name="组合 10"/>
            <p:cNvGrpSpPr/>
            <p:nvPr/>
          </p:nvGrpSpPr>
          <p:grpSpPr>
            <a:xfrm>
              <a:off x="1397666" y="1419622"/>
              <a:ext cx="474034" cy="743490"/>
              <a:chOff x="1397666" y="1419622"/>
              <a:chExt cx="474034" cy="743490"/>
            </a:xfrm>
            <a:grpFill/>
          </p:grpSpPr>
          <p:sp>
            <p:nvSpPr>
              <p:cNvPr id="13" name="同心圆 17"/>
              <p:cNvSpPr/>
              <p:nvPr/>
            </p:nvSpPr>
            <p:spPr>
              <a:xfrm>
                <a:off x="1397666" y="1419622"/>
                <a:ext cx="474034" cy="474034"/>
              </a:xfrm>
              <a:prstGeom prst="donut">
                <a:avLst/>
              </a:prstGeom>
              <a:grpFill/>
              <a:ln w="12700" cap="flat" cmpd="sng" algn="ctr">
                <a:noFill/>
                <a:prstDash val="solid"/>
                <a:miter lim="800000"/>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prstClr val="black"/>
                  </a:solidFill>
                  <a:effectLst/>
                  <a:uLnTx/>
                  <a:uFillTx/>
                </a:endParaRPr>
              </a:p>
            </p:txBody>
          </p:sp>
          <p:sp>
            <p:nvSpPr>
              <p:cNvPr id="14" name="等腰三角形 13"/>
              <p:cNvSpPr/>
              <p:nvPr/>
            </p:nvSpPr>
            <p:spPr>
              <a:xfrm rot="10800000">
                <a:off x="1425882" y="1771198"/>
                <a:ext cx="417601" cy="391914"/>
              </a:xfrm>
              <a:prstGeom prst="triangle">
                <a:avLst/>
              </a:prstGeom>
              <a:grpFill/>
              <a:ln w="12700" cap="flat" cmpd="sng" algn="ctr">
                <a:noFill/>
                <a:prstDash val="solid"/>
                <a:miter lim="800000"/>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prstClr val="white"/>
                  </a:solidFill>
                  <a:effectLst/>
                  <a:uLnTx/>
                  <a:uFillTx/>
                </a:endParaRPr>
              </a:p>
            </p:txBody>
          </p:sp>
        </p:grpSp>
        <p:sp>
          <p:nvSpPr>
            <p:cNvPr id="12" name="椭圆 11"/>
            <p:cNvSpPr/>
            <p:nvPr/>
          </p:nvSpPr>
          <p:spPr>
            <a:xfrm>
              <a:off x="1562675" y="1584631"/>
              <a:ext cx="144016" cy="144016"/>
            </a:xfrm>
            <a:prstGeom prst="ellipse">
              <a:avLst/>
            </a:prstGeom>
            <a:grpFill/>
            <a:ln w="12700" cap="flat" cmpd="sng" algn="ctr">
              <a:noFill/>
              <a:prstDash val="solid"/>
              <a:miter lim="800000"/>
            </a:ln>
            <a:effectLst/>
          </p:spPr>
          <p:txBody>
            <a:bodyPr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prstClr val="white"/>
                </a:solidFill>
                <a:effectLst/>
                <a:uLnTx/>
                <a:uFillTx/>
              </a:endParaRPr>
            </a:p>
          </p:txBody>
        </p:sp>
      </p:gr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42323" y="5256149"/>
            <a:ext cx="643449" cy="702960"/>
          </a:xfrm>
          <a:prstGeom prst="rect">
            <a:avLst/>
          </a:prstGeom>
        </p:spPr>
      </p:pic>
      <p:grpSp>
        <p:nvGrpSpPr>
          <p:cNvPr id="16" name="组合 15"/>
          <p:cNvGrpSpPr/>
          <p:nvPr/>
        </p:nvGrpSpPr>
        <p:grpSpPr>
          <a:xfrm>
            <a:off x="2502563" y="5356764"/>
            <a:ext cx="3338679" cy="557213"/>
            <a:chOff x="5429956" y="2266950"/>
            <a:chExt cx="4590347" cy="742950"/>
          </a:xfrm>
        </p:grpSpPr>
        <p:sp>
          <p:nvSpPr>
            <p:cNvPr id="17" name="矩形 16"/>
            <p:cNvSpPr/>
            <p:nvPr/>
          </p:nvSpPr>
          <p:spPr>
            <a:xfrm>
              <a:off x="6544734" y="2266950"/>
              <a:ext cx="3475569" cy="742950"/>
            </a:xfrm>
            <a:prstGeom prst="rect">
              <a:avLst/>
            </a:prstGeom>
            <a:solidFill>
              <a:srgbClr val="C00000"/>
            </a:solidFill>
            <a:ln w="12700" cap="flat" cmpd="sng" algn="ctr">
              <a:noFill/>
              <a:prstDash val="solid"/>
              <a:miter lim="800000"/>
            </a:ln>
            <a:effectLst/>
          </p:spPr>
          <p:txBody>
            <a:bodyPr rtlCol="0" anchor="ctr"/>
            <a:lstStyle/>
            <a:p>
              <a:pPr algn="ctr" defTabSz="914400"/>
              <a:r>
                <a:rPr b="1" kern="0" dirty="0">
                  <a:solidFill>
                    <a:srgbClr val="FFFDFB"/>
                  </a:solidFill>
                  <a:latin typeface="微软雅黑" panose="020B0503020204020204" charset="-122"/>
                  <a:ea typeface="微软雅黑" panose="020B0503020204020204" charset="-122"/>
                </a:rPr>
                <a:t>9月10日</a:t>
              </a:r>
              <a:endParaRPr b="1" kern="0" dirty="0">
                <a:solidFill>
                  <a:srgbClr val="FFFDFB"/>
                </a:solidFill>
                <a:latin typeface="微软雅黑" panose="020B0503020204020204" charset="-122"/>
                <a:ea typeface="微软雅黑" panose="020B0503020204020204" charset="-122"/>
              </a:endParaRPr>
            </a:p>
          </p:txBody>
        </p:sp>
        <p:sp>
          <p:nvSpPr>
            <p:cNvPr id="18" name="矩形 17"/>
            <p:cNvSpPr/>
            <p:nvPr/>
          </p:nvSpPr>
          <p:spPr>
            <a:xfrm>
              <a:off x="5429956" y="2266950"/>
              <a:ext cx="1117599" cy="742950"/>
            </a:xfrm>
            <a:prstGeom prst="rect">
              <a:avLst/>
            </a:prstGeom>
            <a:solidFill>
              <a:srgbClr val="591300"/>
            </a:solidFill>
            <a:ln w="12700" cap="flat" cmpd="sng" algn="ctr">
              <a:noFill/>
              <a:prstDash val="solid"/>
              <a:miter lim="800000"/>
            </a:ln>
            <a:effectLst/>
          </p:spPr>
          <p:txBody>
            <a:bodyPr rtlCol="0" anchor="ctr"/>
            <a:lstStyle/>
            <a:p>
              <a:pPr algn="ctr" defTabSz="914400">
                <a:defRPr/>
              </a:pPr>
              <a:r>
                <a:rPr lang="zh-CN" altLang="en-US" b="1" kern="0" dirty="0" smtClean="0">
                  <a:solidFill>
                    <a:srgbClr val="FFC000"/>
                  </a:solidFill>
                  <a:latin typeface="微软雅黑" panose="020B0503020204020204" charset="-122"/>
                  <a:ea typeface="微软雅黑" panose="020B0503020204020204" charset="-122"/>
                </a:rPr>
                <a:t>时间</a:t>
              </a:r>
              <a:endParaRPr lang="zh-CN" altLang="en-US" b="1" kern="0" dirty="0" smtClean="0">
                <a:solidFill>
                  <a:srgbClr val="FFC000"/>
                </a:solidFill>
                <a:latin typeface="微软雅黑" panose="020B0503020204020204" charset="-122"/>
                <a:ea typeface="微软雅黑" panose="020B0503020204020204" charset="-122"/>
              </a:endParaRPr>
            </a:p>
          </p:txBody>
        </p:sp>
      </p:grpSp>
      <p:grpSp>
        <p:nvGrpSpPr>
          <p:cNvPr id="19" name="组合 18"/>
          <p:cNvGrpSpPr/>
          <p:nvPr/>
        </p:nvGrpSpPr>
        <p:grpSpPr>
          <a:xfrm>
            <a:off x="7021686" y="5342226"/>
            <a:ext cx="2201280" cy="557213"/>
            <a:chOff x="5429956" y="2266950"/>
            <a:chExt cx="3026538" cy="742950"/>
          </a:xfrm>
        </p:grpSpPr>
        <p:sp>
          <p:nvSpPr>
            <p:cNvPr id="20" name="矩形 19"/>
            <p:cNvSpPr/>
            <p:nvPr/>
          </p:nvSpPr>
          <p:spPr>
            <a:xfrm>
              <a:off x="6544734" y="2266950"/>
              <a:ext cx="1911760" cy="742950"/>
            </a:xfrm>
            <a:prstGeom prst="rect">
              <a:avLst/>
            </a:prstGeom>
            <a:solidFill>
              <a:srgbClr val="C00000"/>
            </a:solidFill>
            <a:ln w="12700" cap="flat" cmpd="sng" algn="ctr">
              <a:noFill/>
              <a:prstDash val="solid"/>
              <a:miter lim="800000"/>
            </a:ln>
            <a:effectLst/>
          </p:spPr>
          <p:txBody>
            <a:bodyPr rtlCol="0" anchor="ctr"/>
            <a:lstStyle/>
            <a:p>
              <a:pPr algn="ctr" defTabSz="914400">
                <a:defRPr/>
              </a:pPr>
              <a:r>
                <a:rPr lang="zh-CN" altLang="en-US" b="1" kern="0" dirty="0" smtClean="0">
                  <a:solidFill>
                    <a:srgbClr val="FFFDFB"/>
                  </a:solidFill>
                  <a:latin typeface="微软雅黑" panose="020B0503020204020204" charset="-122"/>
                  <a:ea typeface="微软雅黑" panose="020B0503020204020204" charset="-122"/>
                </a:rPr>
                <a:t>北京</a:t>
              </a:r>
              <a:endParaRPr lang="zh-CN" altLang="en-US" b="1" kern="0" dirty="0" smtClean="0">
                <a:solidFill>
                  <a:srgbClr val="FFFDFB"/>
                </a:solidFill>
                <a:latin typeface="Century Gothic" panose="020B0502020202020204"/>
                <a:ea typeface="方正兰亭黑简体"/>
              </a:endParaRPr>
            </a:p>
          </p:txBody>
        </p:sp>
        <p:sp>
          <p:nvSpPr>
            <p:cNvPr id="21" name="矩形 20"/>
            <p:cNvSpPr/>
            <p:nvPr/>
          </p:nvSpPr>
          <p:spPr>
            <a:xfrm>
              <a:off x="5429956" y="2266950"/>
              <a:ext cx="1117599" cy="742950"/>
            </a:xfrm>
            <a:prstGeom prst="rect">
              <a:avLst/>
            </a:prstGeom>
            <a:solidFill>
              <a:srgbClr val="591300"/>
            </a:solidFill>
            <a:ln w="12700" cap="flat" cmpd="sng" algn="ctr">
              <a:noFill/>
              <a:prstDash val="solid"/>
              <a:miter lim="800000"/>
            </a:ln>
            <a:effectLst/>
          </p:spPr>
          <p:txBody>
            <a:bodyPr rtlCol="0" anchor="ctr"/>
            <a:lstStyle/>
            <a:p>
              <a:pPr algn="ctr" defTabSz="914400">
                <a:defRPr/>
              </a:pPr>
              <a:r>
                <a:rPr lang="zh-CN" altLang="en-US" b="1" kern="0" dirty="0" smtClean="0">
                  <a:solidFill>
                    <a:srgbClr val="FFC000"/>
                  </a:solidFill>
                  <a:latin typeface="微软雅黑" panose="020B0503020204020204" charset="-122"/>
                  <a:ea typeface="微软雅黑" panose="020B0503020204020204" charset="-122"/>
                </a:rPr>
                <a:t>地点</a:t>
              </a:r>
              <a:endParaRPr lang="zh-CN" altLang="en-US" b="1" kern="0" dirty="0" smtClean="0">
                <a:solidFill>
                  <a:srgbClr val="FFC000"/>
                </a:solidFill>
                <a:latin typeface="微软雅黑" panose="020B0503020204020204" charset="-122"/>
                <a:ea typeface="微软雅黑" panose="020B0503020204020204" charset="-122"/>
              </a:endParaRPr>
            </a:p>
          </p:txBody>
        </p:sp>
      </p:grpSp>
      <p:sp>
        <p:nvSpPr>
          <p:cNvPr id="22" name="Rectangle 8"/>
          <p:cNvSpPr>
            <a:spLocks noChangeArrowheads="1"/>
          </p:cNvSpPr>
          <p:nvPr/>
        </p:nvSpPr>
        <p:spPr bwMode="auto">
          <a:xfrm>
            <a:off x="5086756" y="1574019"/>
            <a:ext cx="2054245" cy="2054245"/>
          </a:xfrm>
          <a:prstGeom prst="rect">
            <a:avLst/>
          </a:prstGeom>
          <a:solidFill>
            <a:srgbClr val="BC000D"/>
          </a:solidFill>
          <a:ln>
            <a:noFill/>
          </a:ln>
        </p:spPr>
        <p:txBody>
          <a:bodyPr vert="horz" wrap="square" lIns="93606" tIns="46803" rIns="93606" bIns="46803" numCol="1" anchor="ctr" anchorCtr="0" compatLnSpc="1"/>
          <a:lstStyle/>
          <a:p>
            <a:pPr algn="ctr" defTabSz="914400" fontAlgn="base">
              <a:spcBef>
                <a:spcPct val="0"/>
              </a:spcBef>
              <a:spcAft>
                <a:spcPct val="0"/>
              </a:spcAft>
              <a:defRPr/>
            </a:pPr>
            <a:r>
              <a:rPr lang="zh-CN" altLang="en-US" sz="3700" b="1" kern="0" dirty="0" smtClean="0">
                <a:solidFill>
                  <a:srgbClr val="FFFFFF"/>
                </a:solidFill>
                <a:latin typeface="微软雅黑" panose="020B0503020204020204" charset="-122"/>
                <a:ea typeface="微软雅黑" panose="020B0503020204020204" charset="-122"/>
              </a:rPr>
              <a:t>会议</a:t>
            </a:r>
            <a:endParaRPr lang="en-US" altLang="zh-CN" sz="3700" b="1" kern="0" dirty="0" smtClean="0">
              <a:solidFill>
                <a:srgbClr val="FFFFFF"/>
              </a:solidFill>
              <a:latin typeface="微软雅黑" panose="020B0503020204020204" charset="-122"/>
              <a:ea typeface="微软雅黑" panose="020B0503020204020204" charset="-122"/>
            </a:endParaRPr>
          </a:p>
          <a:p>
            <a:pPr algn="ctr" defTabSz="914400" fontAlgn="base">
              <a:spcBef>
                <a:spcPct val="0"/>
              </a:spcBef>
              <a:spcAft>
                <a:spcPct val="0"/>
              </a:spcAft>
              <a:defRPr/>
            </a:pPr>
            <a:r>
              <a:rPr lang="zh-CN" altLang="en-US" sz="3700" b="1" kern="0" dirty="0" smtClean="0">
                <a:solidFill>
                  <a:srgbClr val="FFFFFF"/>
                </a:solidFill>
                <a:latin typeface="微软雅黑" panose="020B0503020204020204" charset="-122"/>
                <a:ea typeface="微软雅黑" panose="020B0503020204020204" charset="-122"/>
              </a:rPr>
              <a:t>召开</a:t>
            </a:r>
            <a:endParaRPr lang="zh-CN" altLang="en-US" sz="3700" b="1" kern="0" dirty="0" smtClean="0">
              <a:solidFill>
                <a:srgbClr val="FFFFFF"/>
              </a:solidFill>
              <a:latin typeface="微软雅黑" panose="020B0503020204020204" charset="-122"/>
              <a:ea typeface="微软雅黑" panose="020B0503020204020204" charset="-122"/>
            </a:endParaRPr>
          </a:p>
        </p:txBody>
      </p:sp>
      <p:pic>
        <p:nvPicPr>
          <p:cNvPr id="23" name="图片 22"/>
          <p:cNvPicPr>
            <a:picLocks noChangeAspect="1"/>
          </p:cNvPicPr>
          <p:nvPr/>
        </p:nvPicPr>
        <p:blipFill rotWithShape="1">
          <a:blip r:embed="rId2">
            <a:extLst>
              <a:ext uri="{28A0092B-C50C-407E-A947-70E740481C1C}">
                <a14:useLocalDpi xmlns:a14="http://schemas.microsoft.com/office/drawing/2010/main" val="0"/>
              </a:ext>
            </a:extLst>
          </a:blip>
          <a:srcRect t="7151" b="17912"/>
          <a:stretch>
            <a:fillRect/>
          </a:stretch>
        </p:blipFill>
        <p:spPr>
          <a:xfrm>
            <a:off x="7141001" y="1574019"/>
            <a:ext cx="4163931" cy="2043068"/>
          </a:xfrm>
          <a:prstGeom prst="rect">
            <a:avLst/>
          </a:prstGeom>
        </p:spPr>
      </p:pic>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t="14098" b="6013"/>
          <a:stretch>
            <a:fillRect/>
          </a:stretch>
        </p:blipFill>
        <p:spPr>
          <a:xfrm>
            <a:off x="922825" y="1574019"/>
            <a:ext cx="4163931" cy="2054245"/>
          </a:xfrm>
          <a:prstGeom prst="rect">
            <a:avLst/>
          </a:prstGeom>
        </p:spPr>
      </p:pic>
      <p:sp>
        <p:nvSpPr>
          <p:cNvPr id="25" name="TextBox 9">
            <a:hlinkClick r:id="" action="ppaction://hlinkshowjump?jump=nextslide"/>
          </p:cNvPr>
          <p:cNvSpPr txBox="1"/>
          <p:nvPr/>
        </p:nvSpPr>
        <p:spPr>
          <a:xfrm>
            <a:off x="431372" y="3871714"/>
            <a:ext cx="11329259" cy="1228090"/>
          </a:xfrm>
          <a:prstGeom prst="rect">
            <a:avLst/>
          </a:prstGeom>
        </p:spPr>
        <p:txBody>
          <a:bodyPr wrap="square" lIns="121914" tIns="60957" rIns="121914" bIns="60957">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charset="-122"/>
                <a:ea typeface="微软雅黑" panose="020B050302020402020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lvl="0" algn="ctr" defTabSz="914400" fontAlgn="auto">
              <a:spcBef>
                <a:spcPts val="0"/>
              </a:spcBef>
              <a:spcAft>
                <a:spcPts val="0"/>
              </a:spcAft>
              <a:defRPr/>
            </a:pPr>
            <a:r>
              <a:rPr lang="zh-CN" altLang="en-US" sz="7200" kern="0" dirty="0">
                <a:solidFill>
                  <a:srgbClr val="BC000D"/>
                </a:solidFill>
              </a:rPr>
              <a:t>全国教育大会</a:t>
            </a:r>
            <a:endParaRPr kumimoji="0" lang="zh-CN" altLang="en-US" sz="7200" b="1" i="0" u="none" strike="noStrike" kern="0" cap="none" spc="0" normalizeH="0" baseline="0" noProof="0" dirty="0">
              <a:ln w="3175">
                <a:noFill/>
              </a:ln>
              <a:solidFill>
                <a:srgbClr val="BC000D"/>
              </a:solidFill>
              <a:effectLst/>
              <a:uLnTx/>
              <a:uFillTx/>
            </a:endParaRPr>
          </a:p>
        </p:txBody>
      </p:sp>
    </p:spTree>
  </p:cSld>
  <p:clrMapOvr>
    <a:masterClrMapping/>
  </p:clrMapOvr>
  <p:transition spd="slow" advTm="1123">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750"/>
                                            <p:tgtEl>
                                              <p:spTgt spid="25"/>
                                            </p:tgtEl>
                                          </p:cBhvr>
                                        </p:animEffect>
                                        <p:anim calcmode="lin" valueType="num">
                                          <p:cBhvr>
                                            <p:cTn id="22" dur="750" fill="hold"/>
                                            <p:tgtEl>
                                              <p:spTgt spid="25"/>
                                            </p:tgtEl>
                                            <p:attrNameLst>
                                              <p:attrName>ppt_x</p:attrName>
                                            </p:attrNameLst>
                                          </p:cBhvr>
                                          <p:tavLst>
                                            <p:tav tm="0">
                                              <p:val>
                                                <p:strVal val="#ppt_x"/>
                                              </p:val>
                                            </p:tav>
                                            <p:tav tm="100000">
                                              <p:val>
                                                <p:strVal val="#ppt_x"/>
                                              </p:val>
                                            </p:tav>
                                          </p:tavLst>
                                        </p:anim>
                                        <p:anim calcmode="lin" valueType="num">
                                          <p:cBhvr>
                                            <p:cTn id="23" dur="750" fill="hold"/>
                                            <p:tgtEl>
                                              <p:spTgt spid="2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7"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6" presetClass="emph" presetSubtype="0"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2" presetClass="entr" presetSubtype="2" fill="hold" nodeType="afterEffect" p14:presetBounceEnd="50000">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14:bounceEnd="50000">
                                          <p:cBhvr additive="base">
                                            <p:cTn id="37"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47"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26" presetClass="emph" presetSubtype="0" fill="hold" nodeType="afterEffect">
                                      <p:stCondLst>
                                        <p:cond delay="0"/>
                                      </p:stCondLst>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par>
                              <p:cTn id="49" fill="hold">
                                <p:stCondLst>
                                  <p:cond delay="5000"/>
                                </p:stCondLst>
                                <p:childTnLst>
                                  <p:par>
                                    <p:cTn id="50" presetID="2" presetClass="entr" presetSubtype="2" fill="hold" nodeType="afterEffect" p14:presetBounceEnd="50000">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14:bounceEnd="50000">
                                          <p:cBhvr additive="base">
                                            <p:cTn id="5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750"/>
                                            <p:tgtEl>
                                              <p:spTgt spid="25"/>
                                            </p:tgtEl>
                                          </p:cBhvr>
                                        </p:animEffect>
                                        <p:anim calcmode="lin" valueType="num">
                                          <p:cBhvr>
                                            <p:cTn id="22" dur="750" fill="hold"/>
                                            <p:tgtEl>
                                              <p:spTgt spid="25"/>
                                            </p:tgtEl>
                                            <p:attrNameLst>
                                              <p:attrName>ppt_x</p:attrName>
                                            </p:attrNameLst>
                                          </p:cBhvr>
                                          <p:tavLst>
                                            <p:tav tm="0">
                                              <p:val>
                                                <p:strVal val="#ppt_x"/>
                                              </p:val>
                                            </p:tav>
                                            <p:tav tm="100000">
                                              <p:val>
                                                <p:strVal val="#ppt_x"/>
                                              </p:val>
                                            </p:tav>
                                          </p:tavLst>
                                        </p:anim>
                                        <p:anim calcmode="lin" valueType="num">
                                          <p:cBhvr>
                                            <p:cTn id="23" dur="750" fill="hold"/>
                                            <p:tgtEl>
                                              <p:spTgt spid="2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7"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6" presetClass="emph" presetSubtype="0"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47"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26" presetClass="emph" presetSubtype="0" fill="hold" nodeType="afterEffect">
                                      <p:stCondLst>
                                        <p:cond delay="0"/>
                                      </p:stCondLst>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75656" y="2551965"/>
            <a:ext cx="6144480" cy="245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4400">
              <a:lnSpc>
                <a:spcPct val="150000"/>
              </a:lnSpc>
              <a:buClr>
                <a:srgbClr val="C00000"/>
              </a:buClr>
              <a:buSzPct val="89000"/>
              <a:buFont typeface="Wingdings" panose="05000000000000000000" pitchFamily="2" charset="2"/>
              <a:buChar char="n"/>
            </a:pPr>
            <a:r>
              <a:rPr lang="zh-CN" altLang="en-US" sz="1800" dirty="0">
                <a:solidFill>
                  <a:prstClr val="black"/>
                </a:solidFill>
                <a:latin typeface="微软雅黑" panose="020B0503020204020204" charset="-122"/>
                <a:ea typeface="微软雅黑" panose="020B0503020204020204" charset="-122"/>
              </a:rPr>
              <a:t>李克强在会上讲话。汪洋、王沪宁、赵乐际、韩正出席会议</a:t>
            </a:r>
            <a:endParaRPr lang="zh-CN" altLang="en-US" sz="1800" dirty="0">
              <a:solidFill>
                <a:prstClr val="black"/>
              </a:solidFill>
              <a:latin typeface="微软雅黑" panose="020B0503020204020204" charset="-122"/>
              <a:ea typeface="微软雅黑" panose="020B0503020204020204" charset="-122"/>
            </a:endParaRPr>
          </a:p>
          <a:p>
            <a:pPr algn="just" defTabSz="914400">
              <a:lnSpc>
                <a:spcPct val="150000"/>
              </a:lnSpc>
              <a:buClr>
                <a:srgbClr val="C00000"/>
              </a:buClr>
              <a:buSzPct val="89000"/>
              <a:buFont typeface="Wingdings" panose="05000000000000000000" pitchFamily="2" charset="2"/>
              <a:buChar char="n"/>
            </a:pPr>
            <a:r>
              <a:rPr lang="zh-CN" altLang="en-US" sz="1800" dirty="0">
                <a:solidFill>
                  <a:prstClr val="black"/>
                </a:solidFill>
                <a:latin typeface="微软雅黑" panose="020B0503020204020204" charset="-122"/>
                <a:ea typeface="微软雅黑" panose="020B0503020204020204" charset="-122"/>
              </a:rPr>
              <a:t>中共中央政治局委员、中央书记处书记，全国人大常委会有关领导同志，国务委员，最高人民法院院长，最高人民检察院检察长，全国政协有关领导同志出席大会。</a:t>
            </a:r>
            <a:endParaRPr lang="zh-CN" altLang="en-US" sz="1800" dirty="0">
              <a:solidFill>
                <a:prstClr val="black"/>
              </a:solidFill>
              <a:latin typeface="微软雅黑" panose="020B0503020204020204" charset="-122"/>
              <a:ea typeface="微软雅黑" panose="020B0503020204020204" charset="-122"/>
            </a:endParaRPr>
          </a:p>
          <a:p>
            <a:pPr algn="just" defTabSz="914400">
              <a:lnSpc>
                <a:spcPct val="150000"/>
              </a:lnSpc>
              <a:buClr>
                <a:srgbClr val="C00000"/>
              </a:buClr>
              <a:buSzPct val="89000"/>
              <a:buFont typeface="Wingdings" panose="05000000000000000000" pitchFamily="2" charset="2"/>
              <a:buChar char="n"/>
            </a:pPr>
            <a:r>
              <a:rPr lang="zh-CN" altLang="en-US" sz="1800" dirty="0">
                <a:solidFill>
                  <a:prstClr val="black"/>
                </a:solidFill>
                <a:latin typeface="微软雅黑" panose="020B0503020204020204" charset="-122"/>
                <a:ea typeface="微软雅黑" panose="020B0503020204020204" charset="-122"/>
              </a:rPr>
              <a:t>中央教育工作领导小组成员，各省区市和计划单列市、新疆生产建设兵团，中央和国家机关有关部门、有关人民团体，军队有关单位，部分高校负责同志参加大会。</a:t>
            </a:r>
            <a:endParaRPr lang="zh-CN" altLang="en-US" sz="1800" dirty="0">
              <a:solidFill>
                <a:prstClr val="black"/>
              </a:solidFill>
              <a:latin typeface="微软雅黑" panose="020B0503020204020204" charset="-122"/>
              <a:ea typeface="微软雅黑" panose="020B0503020204020204" charset="-122"/>
            </a:endParaRPr>
          </a:p>
        </p:txBody>
      </p:sp>
      <p:sp>
        <p:nvSpPr>
          <p:cNvPr id="10" name="TextBox 9"/>
          <p:cNvSpPr txBox="1"/>
          <p:nvPr/>
        </p:nvSpPr>
        <p:spPr>
          <a:xfrm>
            <a:off x="1175657" y="1742847"/>
            <a:ext cx="4661469" cy="733924"/>
          </a:xfrm>
          <a:prstGeom prst="rect">
            <a:avLst/>
          </a:prstGeom>
        </p:spPr>
        <p:txBody>
          <a:bodyPr wrap="square" lIns="117226" tIns="58613" rIns="117226" bIns="58613">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charset="-122"/>
                <a:ea typeface="微软雅黑" panose="020B050302020402020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4000" b="1" i="0" u="none" strike="noStrike" kern="0" cap="all" spc="0" normalizeH="0" baseline="0" noProof="0" dirty="0">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uLnTx/>
                <a:uFillTx/>
                <a:latin typeface="微软雅黑" panose="020B0503020204020204" charset="-122"/>
                <a:ea typeface="微软雅黑" panose="020B0503020204020204" charset="-122"/>
              </a:rPr>
              <a:t>出席</a:t>
            </a:r>
            <a:r>
              <a:rPr kumimoji="0" lang="zh-CN" altLang="en-US" sz="4000" b="1" i="0" u="none" strike="noStrike" kern="0" cap="all" spc="0" normalizeH="0" baseline="0" noProof="0" dirty="0" smtClean="0">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uLnTx/>
                <a:uFillTx/>
                <a:latin typeface="微软雅黑" panose="020B0503020204020204" charset="-122"/>
                <a:ea typeface="微软雅黑" panose="020B0503020204020204" charset="-122"/>
              </a:rPr>
              <a:t>会议的人员</a:t>
            </a:r>
            <a:endParaRPr kumimoji="0" lang="zh-CN" altLang="en-US" sz="4000" b="1" i="0" u="none" strike="noStrike" kern="0" cap="all" spc="0" normalizeH="0" baseline="0" noProof="0" dirty="0">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uLnTx/>
              <a:uFillTx/>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8489" y="1742908"/>
            <a:ext cx="4633511" cy="4393729"/>
          </a:xfrm>
          <a:prstGeom prst="rect">
            <a:avLst/>
          </a:prstGeom>
        </p:spPr>
      </p:pic>
    </p:spTree>
  </p:cSld>
  <p:clrMapOvr>
    <a:masterClrMapping/>
  </p:clrMapOvr>
  <p:transition spd="slow" advTm="173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p:nvPr/>
        </p:nvSpPr>
        <p:spPr>
          <a:xfrm>
            <a:off x="623392" y="3083952"/>
            <a:ext cx="10297144" cy="1197610"/>
          </a:xfrm>
          <a:prstGeom prst="rect">
            <a:avLst/>
          </a:prstGeom>
          <a:noFill/>
        </p:spPr>
        <p:txBody>
          <a:bodyPr wrap="square" lIns="91388" tIns="45693" rIns="91388" bIns="45693" rtlCol="0">
            <a:spAutoFit/>
          </a:bodyPr>
          <a:lstStyle/>
          <a:p>
            <a:pPr algn="ctr">
              <a:defRPr/>
            </a:pPr>
            <a:r>
              <a:rPr lang="zh-CN" altLang="en-US" sz="7200" b="1" dirty="0">
                <a:solidFill>
                  <a:srgbClr val="C00000"/>
                </a:solidFill>
                <a:latin typeface="微软雅黑" panose="020B0503020204020204" charset="-122"/>
                <a:ea typeface="微软雅黑" panose="020B0503020204020204" charset="-122"/>
                <a:cs typeface="+mn-ea"/>
                <a:sym typeface="+mn-lt"/>
              </a:rPr>
              <a:t>会议主要内容简介</a:t>
            </a:r>
            <a:endParaRPr lang="zh-CN" altLang="en-US" sz="7200" b="1" dirty="0">
              <a:solidFill>
                <a:srgbClr val="C00000"/>
              </a:solidFill>
              <a:latin typeface="微软雅黑" panose="020B0503020204020204" charset="-122"/>
              <a:ea typeface="微软雅黑" panose="020B0503020204020204" charset="-122"/>
              <a:cs typeface="+mn-ea"/>
              <a:sym typeface="+mn-lt"/>
            </a:endParaRPr>
          </a:p>
        </p:txBody>
      </p:sp>
      <p:grpSp>
        <p:nvGrpSpPr>
          <p:cNvPr id="6" name="组合 5"/>
          <p:cNvGrpSpPr/>
          <p:nvPr/>
        </p:nvGrpSpPr>
        <p:grpSpPr>
          <a:xfrm>
            <a:off x="4849687" y="866051"/>
            <a:ext cx="1727103" cy="1468523"/>
            <a:chOff x="5138057" y="508000"/>
            <a:chExt cx="2150820"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 name="文本框 4"/>
            <p:cNvSpPr txBox="1"/>
            <p:nvPr/>
          </p:nvSpPr>
          <p:spPr>
            <a:xfrm>
              <a:off x="5285906" y="699125"/>
              <a:ext cx="2002971" cy="1456481"/>
            </a:xfrm>
            <a:prstGeom prst="rect">
              <a:avLst/>
            </a:prstGeom>
            <a:noFill/>
          </p:spPr>
          <p:txBody>
            <a:bodyPr wrap="square" rtlCol="0">
              <a:spAutoFit/>
            </a:bodyPr>
            <a:lstStyle/>
            <a:p>
              <a:r>
                <a:rPr lang="en-US" altLang="zh-CN" sz="7000" b="1" dirty="0" smtClean="0">
                  <a:solidFill>
                    <a:schemeClr val="bg1"/>
                  </a:solidFill>
                  <a:latin typeface="微软雅黑" panose="020B0503020204020204" charset="-122"/>
                  <a:ea typeface="微软雅黑" panose="020B0503020204020204" charset="-122"/>
                </a:rPr>
                <a:t>02</a:t>
              </a:r>
              <a:endParaRPr lang="zh-CN" altLang="en-US" sz="7000" b="1"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advTm="4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775096" y="2534883"/>
            <a:ext cx="6288350" cy="3830955"/>
          </a:xfrm>
          <a:prstGeom prst="rect">
            <a:avLst/>
          </a:prstGeom>
        </p:spPr>
        <p:txBody>
          <a:bodyPr wrap="square">
            <a:spAutoFit/>
          </a:bodyPr>
          <a:lstStyle/>
          <a:p>
            <a:pPr algn="just" defTabSz="913765">
              <a:lnSpc>
                <a:spcPct val="150000"/>
              </a:lnSpc>
            </a:pPr>
            <a:r>
              <a:rPr lang="zh-CN" altLang="en-US" sz="1800" dirty="0">
                <a:solidFill>
                  <a:srgbClr val="591300"/>
                </a:solidFill>
                <a:latin typeface="微软雅黑" panose="020B0503020204020204" charset="-122"/>
                <a:ea typeface="微软雅黑" panose="020B0503020204020204" charset="-122"/>
                <a:cs typeface="Times New Roman" panose="02020603050405020304" pitchFamily="18" charset="0"/>
              </a:rPr>
              <a:t>习近平代表党中央，向全国广大教师和教育工作者致以节日的热烈祝贺和诚挚问候。他强调，长期以来，广大教师贯彻党的教育方针，教书育人，呕心沥血，默默奉献，为国家发展和民族振兴作出了重大贡献。教师是人类灵魂的工程师，是人类文明的传承者，承载着传播知识、传播思想、传播真理，塑造灵魂、塑造生命、塑造新人的时代重任。全党全社会要弘扬尊师重教的社会风尚，努力提高教师政治地位、社会地位、职业地位，让广大教师享有应有的社会声望，在教书育人岗位上为党和人民事业作出新的更大的贡献。</a:t>
            </a:r>
            <a:endParaRPr lang="zh-CN" altLang="en-US" sz="1800" dirty="0">
              <a:solidFill>
                <a:srgbClr val="591300"/>
              </a:solidFill>
              <a:latin typeface="微软雅黑" panose="020B0503020204020204" charset="-122"/>
              <a:ea typeface="微软雅黑" panose="020B0503020204020204" charset="-122"/>
              <a:cs typeface="Times New Roman" panose="02020603050405020304" pitchFamily="18" charset="0"/>
            </a:endParaRPr>
          </a:p>
        </p:txBody>
      </p:sp>
      <p:grpSp>
        <p:nvGrpSpPr>
          <p:cNvPr id="13" name="组合 12"/>
          <p:cNvGrpSpPr/>
          <p:nvPr/>
        </p:nvGrpSpPr>
        <p:grpSpPr>
          <a:xfrm>
            <a:off x="4775096" y="1615045"/>
            <a:ext cx="6288350" cy="914400"/>
            <a:chOff x="3975525" y="1746766"/>
            <a:chExt cx="6288350" cy="914400"/>
          </a:xfrm>
        </p:grpSpPr>
        <p:sp>
          <p:nvSpPr>
            <p:cNvPr id="14" name="矩形: 圆角 6"/>
            <p:cNvSpPr/>
            <p:nvPr/>
          </p:nvSpPr>
          <p:spPr>
            <a:xfrm>
              <a:off x="3975525" y="1746766"/>
              <a:ext cx="6288350" cy="914400"/>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913765">
                <a:defRPr/>
              </a:pPr>
              <a:endParaRPr lang="zh-CN" altLang="en-US" sz="1800" kern="0" smtClean="0">
                <a:solidFill>
                  <a:prstClr val="white"/>
                </a:solidFill>
                <a:latin typeface="Arial" panose="020B0604020202020204"/>
                <a:ea typeface="微软雅黑" panose="020B0503020204020204" charset="-122"/>
              </a:endParaRPr>
            </a:p>
          </p:txBody>
        </p:sp>
        <p:sp>
          <p:nvSpPr>
            <p:cNvPr id="16" name="矩形 15"/>
            <p:cNvSpPr/>
            <p:nvPr/>
          </p:nvSpPr>
          <p:spPr>
            <a:xfrm>
              <a:off x="4474000" y="1972191"/>
              <a:ext cx="5647055" cy="521970"/>
            </a:xfrm>
            <a:prstGeom prst="rect">
              <a:avLst/>
            </a:prstGeom>
          </p:spPr>
          <p:txBody>
            <a:bodyPr wrap="square">
              <a:spAutoFit/>
            </a:bodyPr>
            <a:lstStyle/>
            <a:p>
              <a:pPr defTabSz="913765">
                <a:defRPr/>
              </a:pPr>
              <a:r>
                <a:rPr lang="zh-CN" altLang="en-US" sz="2800" b="1" kern="0" dirty="0" smtClean="0">
                  <a:solidFill>
                    <a:srgbClr val="FFFAE3"/>
                  </a:solidFill>
                  <a:latin typeface="微软雅黑" panose="020B0503020204020204" charset="-122"/>
                  <a:ea typeface="微软雅黑" panose="020B0503020204020204" charset="-122"/>
                </a:rPr>
                <a:t>9月10日是我国第三十四个教师节</a:t>
              </a:r>
              <a:endParaRPr lang="zh-CN" altLang="en-US" sz="2800" b="1" kern="0" dirty="0" smtClean="0">
                <a:solidFill>
                  <a:srgbClr val="FFFAE3"/>
                </a:solidFill>
                <a:latin typeface="微软雅黑" panose="020B0503020204020204" charset="-122"/>
                <a:ea typeface="微软雅黑" panose="020B0503020204020204" charset="-122"/>
              </a:endParaRPr>
            </a:p>
          </p:txBody>
        </p:sp>
      </p:gr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2965" y="1615045"/>
            <a:ext cx="3106481" cy="4793098"/>
          </a:xfrm>
          <a:prstGeom prst="rect">
            <a:avLst/>
          </a:prstGeom>
        </p:spPr>
      </p:pic>
    </p:spTree>
  </p:cSld>
  <p:clrMapOvr>
    <a:masterClrMapping/>
  </p:clrMapOvr>
  <p:transition spd="slow" advTm="11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5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p:tgtEl>
                                          <p:spTgt spid="12"/>
                                        </p:tgtEl>
                                        <p:attrNameLst>
                                          <p:attrName>ppt_y</p:attrName>
                                        </p:attrNameLst>
                                      </p:cBhvr>
                                      <p:tavLst>
                                        <p:tav tm="0">
                                          <p:val>
                                            <p:strVal val="#ppt_y+#ppt_h*1.125000"/>
                                          </p:val>
                                        </p:tav>
                                        <p:tav tm="100000">
                                          <p:val>
                                            <p:strVal val="#ppt_y"/>
                                          </p:val>
                                        </p:tav>
                                      </p:tavLst>
                                    </p:anim>
                                    <p:animEffect transition="in" filter="wipe(up)">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03700" y="2498090"/>
            <a:ext cx="6883400" cy="1938020"/>
          </a:xfrm>
          <a:prstGeom prst="rect">
            <a:avLst/>
          </a:prstGeom>
        </p:spPr>
        <p:txBody>
          <a:bodyPr wrap="square">
            <a:spAutoFit/>
          </a:bodyPr>
          <a:lstStyle/>
          <a:p>
            <a:pPr algn="just" defTabSz="913765">
              <a:lnSpc>
                <a:spcPct val="150000"/>
              </a:lnSpc>
            </a:pPr>
            <a:r>
              <a:rPr lang="zh-CN" altLang="en-US" sz="1600" dirty="0">
                <a:solidFill>
                  <a:srgbClr val="591300"/>
                </a:solidFill>
                <a:latin typeface="微软雅黑" panose="020B0503020204020204" charset="-122"/>
                <a:ea typeface="微软雅黑" panose="020B0503020204020204" charset="-122"/>
                <a:cs typeface="Times New Roman" panose="02020603050405020304" pitchFamily="18" charset="0"/>
              </a:rPr>
              <a:t>习近平在讲话中指出，党的十九大从新时代坚持和发展中国特色社会主义的战略高度，作出了优先发展教育事业、加快教育现代化、建设教育强国的重大部署。教育是民族振兴、社会进步的重要基石，是功在当代、利在千秋的德政工程，对提高人民综合素质、促进人的全面发展、增强中华民族创新创造活力、实现中华民族伟大复兴具有决定性意义。</a:t>
            </a:r>
            <a:endParaRPr lang="zh-CN" altLang="en-US" sz="1600" dirty="0">
              <a:solidFill>
                <a:srgbClr val="591300"/>
              </a:solidFill>
              <a:latin typeface="微软雅黑" panose="020B0503020204020204" charset="-122"/>
              <a:ea typeface="微软雅黑" panose="020B0503020204020204" charset="-122"/>
              <a:cs typeface="Times New Roman" panose="02020603050405020304" pitchFamily="18" charset="0"/>
            </a:endParaRPr>
          </a:p>
        </p:txBody>
      </p:sp>
      <p:grpSp>
        <p:nvGrpSpPr>
          <p:cNvPr id="3" name="组合 2"/>
          <p:cNvGrpSpPr/>
          <p:nvPr/>
        </p:nvGrpSpPr>
        <p:grpSpPr>
          <a:xfrm>
            <a:off x="4279899" y="1633982"/>
            <a:ext cx="6705472" cy="914400"/>
            <a:chOff x="4086057" y="1746766"/>
            <a:chExt cx="6705472" cy="914400"/>
          </a:xfrm>
        </p:grpSpPr>
        <p:sp>
          <p:nvSpPr>
            <p:cNvPr id="8" name="矩形: 圆角 6"/>
            <p:cNvSpPr/>
            <p:nvPr/>
          </p:nvSpPr>
          <p:spPr>
            <a:xfrm>
              <a:off x="4086057" y="1746766"/>
              <a:ext cx="6705472" cy="914400"/>
            </a:xfrm>
            <a:prstGeom prst="roundRect">
              <a:avLst>
                <a:gd name="adj" fmla="val 0"/>
              </a:avLst>
            </a:prstGeom>
            <a:solidFill>
              <a:srgbClr val="C00000"/>
            </a:solidFill>
            <a:ln w="12700" cap="flat" cmpd="sng" algn="ctr">
              <a:noFill/>
              <a:prstDash val="solid"/>
              <a:miter lim="800000"/>
            </a:ln>
            <a:effectLst/>
          </p:spPr>
          <p:txBody>
            <a:bodyPr rtlCol="0" anchor="ctr"/>
            <a:lstStyle/>
            <a:p>
              <a:pPr algn="ctr" defTabSz="913765" fontAlgn="base">
                <a:spcBef>
                  <a:spcPct val="0"/>
                </a:spcBef>
                <a:spcAft>
                  <a:spcPct val="0"/>
                </a:spcAft>
                <a:defRPr/>
              </a:pPr>
              <a:endParaRPr lang="zh-CN" altLang="en-US" kern="0" smtClean="0">
                <a:solidFill>
                  <a:prstClr val="white"/>
                </a:solidFill>
                <a:latin typeface="Arial" panose="020B0604020202020204"/>
                <a:ea typeface="微软雅黑" panose="020B0503020204020204" charset="-122"/>
              </a:endParaRPr>
            </a:p>
          </p:txBody>
        </p:sp>
        <p:sp>
          <p:nvSpPr>
            <p:cNvPr id="9" name="Freeform 5"/>
            <p:cNvSpPr>
              <a:spLocks noChangeAspect="1"/>
            </p:cNvSpPr>
            <p:nvPr/>
          </p:nvSpPr>
          <p:spPr bwMode="auto">
            <a:xfrm>
              <a:off x="4583656" y="1941888"/>
              <a:ext cx="538191" cy="53818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40" tIns="45720" rIns="91440" bIns="45720" numCol="1" anchor="t" anchorCtr="0" compatLnSpc="1"/>
            <a:lstStyle/>
            <a:p>
              <a:pPr defTabSz="913765" fontAlgn="base">
                <a:spcBef>
                  <a:spcPct val="0"/>
                </a:spcBef>
                <a:spcAft>
                  <a:spcPct val="0"/>
                </a:spcAft>
                <a:defRPr/>
              </a:pPr>
              <a:endParaRPr lang="zh-CN" altLang="en-US" kern="0" smtClean="0">
                <a:solidFill>
                  <a:prstClr val="black"/>
                </a:solidFill>
                <a:latin typeface="Arial" panose="020B0604020202020204"/>
                <a:ea typeface="微软雅黑" panose="020B0503020204020204" charset="-122"/>
              </a:endParaRPr>
            </a:p>
          </p:txBody>
        </p:sp>
        <p:sp>
          <p:nvSpPr>
            <p:cNvPr id="10" name="矩形 9"/>
            <p:cNvSpPr/>
            <p:nvPr/>
          </p:nvSpPr>
          <p:spPr>
            <a:xfrm>
              <a:off x="5406858" y="1959626"/>
              <a:ext cx="5079880" cy="553085"/>
            </a:xfrm>
            <a:prstGeom prst="rect">
              <a:avLst/>
            </a:prstGeom>
          </p:spPr>
          <p:txBody>
            <a:bodyPr wrap="square">
              <a:spAutoFit/>
            </a:bodyPr>
            <a:lstStyle/>
            <a:p>
              <a:pPr defTabSz="913765" fontAlgn="base">
                <a:spcBef>
                  <a:spcPct val="0"/>
                </a:spcBef>
                <a:spcAft>
                  <a:spcPct val="0"/>
                </a:spcAft>
                <a:defRPr/>
              </a:pPr>
              <a:r>
                <a:rPr lang="zh-CN" altLang="en-US" sz="3000" b="1" kern="0" dirty="0">
                  <a:solidFill>
                    <a:srgbClr val="FFFAE3"/>
                  </a:solidFill>
                  <a:latin typeface="微软雅黑" panose="020B0503020204020204" charset="-122"/>
                  <a:ea typeface="微软雅黑" panose="020B0503020204020204" charset="-122"/>
                </a:rPr>
                <a:t>教育是国之大计、党之大计。</a:t>
              </a:r>
              <a:endParaRPr lang="zh-CN" altLang="en-US" sz="3000" b="1" kern="0" dirty="0">
                <a:solidFill>
                  <a:srgbClr val="FFFAE3"/>
                </a:solidFill>
                <a:latin typeface="微软雅黑" panose="020B0503020204020204" charset="-122"/>
                <a:ea typeface="微软雅黑" panose="020B0503020204020204" charset="-122"/>
              </a:endParaRPr>
            </a:p>
          </p:txBody>
        </p:sp>
      </p:grpSp>
      <p:sp>
        <p:nvSpPr>
          <p:cNvPr id="11" name="矩形 10"/>
          <p:cNvSpPr/>
          <p:nvPr/>
        </p:nvSpPr>
        <p:spPr>
          <a:xfrm>
            <a:off x="1109980" y="4445000"/>
            <a:ext cx="9990455" cy="2084070"/>
          </a:xfrm>
          <a:prstGeom prst="rect">
            <a:avLst/>
          </a:prstGeom>
          <a:gradFill flip="none" rotWithShape="1">
            <a:gsLst>
              <a:gs pos="0">
                <a:srgbClr val="FFFFFF">
                  <a:lumMod val="75000"/>
                </a:srgbClr>
              </a:gs>
              <a:gs pos="50000">
                <a:srgbClr val="FFFFFF">
                  <a:lumMod val="95000"/>
                </a:srgbClr>
              </a:gs>
              <a:gs pos="100000">
                <a:srgbClr val="FFFFFF"/>
              </a:gs>
            </a:gsLst>
            <a:lin ang="2700000" scaled="1"/>
            <a:tileRect/>
          </a:gradFill>
          <a:ln w="12700" cap="flat" cmpd="sng" algn="ctr">
            <a:gradFill>
              <a:gsLst>
                <a:gs pos="100000">
                  <a:srgbClr val="FFFFFF">
                    <a:lumMod val="75000"/>
                  </a:srgbClr>
                </a:gs>
                <a:gs pos="50000">
                  <a:srgbClr val="FFFFFF">
                    <a:lumMod val="95000"/>
                  </a:srgbClr>
                </a:gs>
                <a:gs pos="0">
                  <a:srgbClr val="FFFFFF"/>
                </a:gs>
              </a:gsLst>
              <a:lin ang="5400000" scaled="0"/>
            </a:gradFill>
            <a:prstDash val="solid"/>
          </a:ln>
          <a:effectLst>
            <a:outerShdw blurRad="50800" dist="38100" dir="2700000" algn="tl" rotWithShape="0">
              <a:prstClr val="black">
                <a:alpha val="30000"/>
              </a:prstClr>
            </a:outerShdw>
          </a:effectLst>
        </p:spPr>
        <p:txBody>
          <a:bodyPr anchor="ctr"/>
          <a:lstStyle/>
          <a:p>
            <a:pPr algn="ctr">
              <a:defRPr/>
            </a:pPr>
            <a:endParaRPr lang="zh-CN" altLang="en-US" sz="1800" kern="0" dirty="0">
              <a:solidFill>
                <a:srgbClr val="FF0517"/>
              </a:solidFill>
              <a:latin typeface="Arial" panose="020B0604020202020204"/>
              <a:ea typeface="微软雅黑" panose="020B0503020204020204" charset="-122"/>
              <a:cs typeface="+mn-ea"/>
              <a:sym typeface="+mn-lt"/>
            </a:endParaRPr>
          </a:p>
        </p:txBody>
      </p:sp>
      <p:sp>
        <p:nvSpPr>
          <p:cNvPr id="44" name="矩形 43"/>
          <p:cNvSpPr>
            <a:spLocks noChangeArrowheads="1"/>
          </p:cNvSpPr>
          <p:nvPr/>
        </p:nvSpPr>
        <p:spPr bwMode="auto">
          <a:xfrm>
            <a:off x="1315330" y="4613243"/>
            <a:ext cx="956157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600" dirty="0">
                <a:latin typeface="Arial" panose="020B0604020202020204"/>
                <a:ea typeface="微软雅黑" panose="020B0503020204020204" charset="-122"/>
                <a:cs typeface="+mn-ea"/>
                <a:sym typeface="+mn-lt"/>
              </a:rPr>
              <a:t>习近平强调，党的十八大以来，我们围绕培养什么人、怎样培养人、为谁培养人这一根本问题，全面加强党对教育工作的领导，坚持立德树人，加强学校思想政治工作，推进教育改革，加快补齐教育短板，教育事业中国特色更加鲜明，教育现代化加速推进，教育方面人民群众获得感明显增强，我国教育的国际影响力加快提升，13亿多中国人民的思想道德素质和科学文化素质全面提升。</a:t>
            </a:r>
            <a:endParaRPr lang="zh-CN" altLang="en-US" sz="1600" b="1" dirty="0">
              <a:solidFill>
                <a:srgbClr val="000000"/>
              </a:solidFill>
              <a:latin typeface="Arial" panose="020B0604020202020204"/>
              <a:ea typeface="微软雅黑" panose="020B0503020204020204" charset="-122"/>
              <a:cs typeface="+mn-ea"/>
              <a:sym typeface="+mn-lt"/>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2856" y="1633982"/>
            <a:ext cx="3027891" cy="2747944"/>
          </a:xfrm>
          <a:prstGeom prst="rect">
            <a:avLst/>
          </a:prstGeom>
        </p:spPr>
      </p:pic>
    </p:spTree>
  </p:cSld>
  <p:clrMapOvr>
    <a:masterClrMapping/>
  </p:clrMapOvr>
  <p:transition spd="slow" advTm="10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par>
                                <p:cTn id="9" presetID="2" presetClass="entr" presetSubtype="2" decel="45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randombar(horizontal)">
                                      <p:cBhvr>
                                        <p:cTn id="28" dur="1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bldLvl="0" animBg="1"/>
      <p:bldP spid="44"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8351</Words>
  <Application>WPS 演示</Application>
  <PresentationFormat>自定义</PresentationFormat>
  <Paragraphs>455</Paragraphs>
  <Slides>40</Slides>
  <Notes>40</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40</vt:i4>
      </vt:variant>
    </vt:vector>
  </HeadingPairs>
  <TitlesOfParts>
    <vt:vector size="57" baseType="lpstr">
      <vt:lpstr>Arial</vt:lpstr>
      <vt:lpstr>宋体</vt:lpstr>
      <vt:lpstr>Wingdings</vt:lpstr>
      <vt:lpstr>Calibri</vt:lpstr>
      <vt:lpstr>微软雅黑</vt:lpstr>
      <vt:lpstr>Arial</vt:lpstr>
      <vt:lpstr>Century Gothic</vt:lpstr>
      <vt:lpstr>方正兰亭黑简体</vt:lpstr>
      <vt:lpstr>Times New Roman</vt:lpstr>
      <vt:lpstr>Calibri</vt:lpstr>
      <vt:lpstr>Arial Unicode MS</vt:lpstr>
      <vt:lpstr>Calibri Light</vt:lpstr>
      <vt:lpstr>等线</vt:lpstr>
      <vt:lpstr>华文细黑</vt:lpstr>
      <vt:lpstr>Segoe Print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5</cp:revision>
  <dcterms:created xsi:type="dcterms:W3CDTF">2018-10-30T00:30:00Z</dcterms:created>
  <dcterms:modified xsi:type="dcterms:W3CDTF">2018-10-31T08:39:15Z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